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4"/>
  </p:notesMasterIdLst>
  <p:sldIdLst>
    <p:sldId id="256" r:id="rId2"/>
    <p:sldId id="261" r:id="rId3"/>
    <p:sldId id="265" r:id="rId4"/>
    <p:sldId id="266" r:id="rId5"/>
    <p:sldId id="263" r:id="rId6"/>
    <p:sldId id="257" r:id="rId7"/>
    <p:sldId id="258" r:id="rId8"/>
    <p:sldId id="259" r:id="rId9"/>
    <p:sldId id="260" r:id="rId10"/>
    <p:sldId id="262" r:id="rId11"/>
    <p:sldId id="264" r:id="rId12"/>
    <p:sldId id="267" r:id="rId1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g, Tiangen (NIH/NCI) [F]" initials="CT([" lastIdx="1" clrIdx="0">
    <p:extLst>
      <p:ext uri="{19B8F6BF-5375-455C-9EA6-DF929625EA0E}">
        <p15:presenceInfo xmlns:p15="http://schemas.microsoft.com/office/powerpoint/2012/main" userId="S::changt7@nih.gov::068d31b7-40e5-4950-ad93-45e116d81e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33"/>
    <a:srgbClr val="238B22"/>
    <a:srgbClr val="B32221"/>
    <a:srgbClr val="EEE8E1"/>
    <a:srgbClr val="0432FF"/>
    <a:srgbClr val="172CC7"/>
    <a:srgbClr val="EEADDA"/>
    <a:srgbClr val="C5E9EF"/>
    <a:srgbClr val="C80000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08" autoAdjust="0"/>
    <p:restoredTop sz="96646" autoAdjust="0"/>
  </p:normalViewPr>
  <p:slideViewPr>
    <p:cSldViewPr snapToGrid="0">
      <p:cViewPr>
        <p:scale>
          <a:sx n="224" d="100"/>
          <a:sy n="224" d="100"/>
        </p:scale>
        <p:origin x="776" y="-403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2.png>
</file>

<file path=ppt/media/image1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CF6A7-BC62-48E7-BB8D-1F822606BBD3}" type="datetimeFigureOut">
              <a:rPr lang="en-US" smtClean="0"/>
              <a:t>7/21/23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C0B3C-60AB-4F21-888B-813957B22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68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0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897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9625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087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167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981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642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21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92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56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29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4879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4899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8221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798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79420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3244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6689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9145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9847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763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6959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7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13" Type="http://schemas.openxmlformats.org/officeDocument/2006/relationships/image" Target="../media/image5.emf"/><Relationship Id="rId18" Type="http://schemas.openxmlformats.org/officeDocument/2006/relationships/image" Target="../media/image39.emf"/><Relationship Id="rId3" Type="http://schemas.openxmlformats.org/officeDocument/2006/relationships/image" Target="../media/image19.emf"/><Relationship Id="rId21" Type="http://schemas.openxmlformats.org/officeDocument/2006/relationships/image" Target="../media/image21.emf"/><Relationship Id="rId7" Type="http://schemas.openxmlformats.org/officeDocument/2006/relationships/image" Target="../media/image31.emf"/><Relationship Id="rId12" Type="http://schemas.openxmlformats.org/officeDocument/2006/relationships/image" Target="../media/image38.emf"/><Relationship Id="rId17" Type="http://schemas.openxmlformats.org/officeDocument/2006/relationships/image" Target="../media/image9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8.emf"/><Relationship Id="rId20" Type="http://schemas.openxmlformats.org/officeDocument/2006/relationships/image" Target="../media/image2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emf"/><Relationship Id="rId11" Type="http://schemas.openxmlformats.org/officeDocument/2006/relationships/image" Target="../media/image4.emf"/><Relationship Id="rId5" Type="http://schemas.openxmlformats.org/officeDocument/2006/relationships/image" Target="../media/image29.emf"/><Relationship Id="rId15" Type="http://schemas.openxmlformats.org/officeDocument/2006/relationships/image" Target="../media/image7.emf"/><Relationship Id="rId10" Type="http://schemas.openxmlformats.org/officeDocument/2006/relationships/image" Target="../media/image3.emf"/><Relationship Id="rId19" Type="http://schemas.openxmlformats.org/officeDocument/2006/relationships/image" Target="../media/image40.emf"/><Relationship Id="rId4" Type="http://schemas.openxmlformats.org/officeDocument/2006/relationships/image" Target="../media/image28.emf"/><Relationship Id="rId9" Type="http://schemas.openxmlformats.org/officeDocument/2006/relationships/image" Target="../media/image2.emf"/><Relationship Id="rId1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31.emf"/><Relationship Id="rId18" Type="http://schemas.openxmlformats.org/officeDocument/2006/relationships/image" Target="../media/image48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12" Type="http://schemas.openxmlformats.org/officeDocument/2006/relationships/image" Target="../media/image30.emf"/><Relationship Id="rId17" Type="http://schemas.openxmlformats.org/officeDocument/2006/relationships/image" Target="../media/image47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4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emf"/><Relationship Id="rId11" Type="http://schemas.openxmlformats.org/officeDocument/2006/relationships/image" Target="../media/image29.emf"/><Relationship Id="rId5" Type="http://schemas.openxmlformats.org/officeDocument/2006/relationships/image" Target="../media/image43.emf"/><Relationship Id="rId15" Type="http://schemas.openxmlformats.org/officeDocument/2006/relationships/image" Target="../media/image21.emf"/><Relationship Id="rId10" Type="http://schemas.openxmlformats.org/officeDocument/2006/relationships/image" Target="../media/image28.emf"/><Relationship Id="rId4" Type="http://schemas.openxmlformats.org/officeDocument/2006/relationships/image" Target="../media/image42.emf"/><Relationship Id="rId9" Type="http://schemas.openxmlformats.org/officeDocument/2006/relationships/image" Target="../media/image19.emf"/><Relationship Id="rId14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image" Target="../media/image20.emf"/><Relationship Id="rId3" Type="http://schemas.openxmlformats.org/officeDocument/2006/relationships/image" Target="../media/image49.emf"/><Relationship Id="rId7" Type="http://schemas.openxmlformats.org/officeDocument/2006/relationships/image" Target="../media/image14.emf"/><Relationship Id="rId12" Type="http://schemas.openxmlformats.org/officeDocument/2006/relationships/image" Target="../media/image19.emf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2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emf"/><Relationship Id="rId5" Type="http://schemas.openxmlformats.org/officeDocument/2006/relationships/image" Target="../media/image12.png"/><Relationship Id="rId15" Type="http://schemas.openxmlformats.org/officeDocument/2006/relationships/image" Target="../media/image22.emf"/><Relationship Id="rId10" Type="http://schemas.openxmlformats.org/officeDocument/2006/relationships/image" Target="../media/image17.emf"/><Relationship Id="rId4" Type="http://schemas.openxmlformats.org/officeDocument/2006/relationships/image" Target="../media/image50.emf"/><Relationship Id="rId9" Type="http://schemas.openxmlformats.org/officeDocument/2006/relationships/image" Target="../media/image16.emf"/><Relationship Id="rId14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image" Target="../media/image20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12" Type="http://schemas.openxmlformats.org/officeDocument/2006/relationships/image" Target="../media/image19.emf"/><Relationship Id="rId17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emf"/><Relationship Id="rId5" Type="http://schemas.openxmlformats.org/officeDocument/2006/relationships/image" Target="../media/image12.png"/><Relationship Id="rId15" Type="http://schemas.openxmlformats.org/officeDocument/2006/relationships/image" Target="../media/image22.emf"/><Relationship Id="rId10" Type="http://schemas.openxmlformats.org/officeDocument/2006/relationships/image" Target="../media/image17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Relationship Id="rId14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4.emf"/><Relationship Id="rId7" Type="http://schemas.openxmlformats.org/officeDocument/2006/relationships/image" Target="../media/image2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10" Type="http://schemas.openxmlformats.org/officeDocument/2006/relationships/image" Target="../media/image31.emf"/><Relationship Id="rId4" Type="http://schemas.openxmlformats.org/officeDocument/2006/relationships/image" Target="../media/image25.emf"/><Relationship Id="rId9" Type="http://schemas.openxmlformats.org/officeDocument/2006/relationships/image" Target="../media/image3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5873510"/>
            <a:ext cx="46334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1. Sensitivity of PENCIL to input parameters and data.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335564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936854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402173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1865120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3467874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3B4FD8-4BF4-8F97-F475-8BF00228C6F7}"/>
              </a:ext>
            </a:extLst>
          </p:cNvPr>
          <p:cNvGrpSpPr/>
          <p:nvPr/>
        </p:nvGrpSpPr>
        <p:grpSpPr>
          <a:xfrm>
            <a:off x="487510" y="287632"/>
            <a:ext cx="1111202" cy="338554"/>
            <a:chOff x="447754" y="287632"/>
            <a:chExt cx="1111202" cy="338554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EB09981-57A6-1563-9AEE-3FCD325AD0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6057" y="387760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95B7806-A1E1-AED2-4F6E-EF5381C6C3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6057" y="505460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CCA4B7E8-F475-6D1A-CE99-D8BCFBCC439C}"/>
                </a:ext>
              </a:extLst>
            </p:cNvPr>
            <p:cNvSpPr txBox="1"/>
            <p:nvPr/>
          </p:nvSpPr>
          <p:spPr>
            <a:xfrm>
              <a:off x="447754" y="287632"/>
              <a:ext cx="11112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(4301)</a:t>
              </a:r>
            </a:p>
            <a:p>
              <a:r>
                <a:rPr lang="en-US" sz="800" dirty="0"/>
                <a:t>Responder (2049)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6107C44-AA9E-DE8F-BFED-65492CE68050}"/>
              </a:ext>
            </a:extLst>
          </p:cNvPr>
          <p:cNvGrpSpPr/>
          <p:nvPr/>
        </p:nvGrpSpPr>
        <p:grpSpPr>
          <a:xfrm>
            <a:off x="1978884" y="299776"/>
            <a:ext cx="1111202" cy="461665"/>
            <a:chOff x="1919250" y="299776"/>
            <a:chExt cx="1111202" cy="461665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8FE603B-FB00-C01E-94B2-E071B8A9C1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7553" y="399904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65CFE37-E7EC-C30D-8BA8-2320F31803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7553" y="517604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32EFFC1-FF84-42DA-EEA0-DAB8E5209C33}"/>
                </a:ext>
              </a:extLst>
            </p:cNvPr>
            <p:cNvSpPr txBox="1"/>
            <p:nvPr/>
          </p:nvSpPr>
          <p:spPr>
            <a:xfrm>
              <a:off x="1919250" y="299776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(2560)</a:t>
              </a:r>
            </a:p>
            <a:p>
              <a:r>
                <a:rPr lang="en-US" sz="800" dirty="0"/>
                <a:t>Responder (9)</a:t>
              </a:r>
            </a:p>
            <a:p>
              <a:r>
                <a:rPr lang="en-US" sz="800" dirty="0"/>
                <a:t>Rejected (3781)</a:t>
              </a: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D11AC43-33E6-B7ED-76E4-07991BA7FB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57286" y="636086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2CFA5D1-6182-8F7B-75EC-A1DF603AC11D}"/>
              </a:ext>
            </a:extLst>
          </p:cNvPr>
          <p:cNvGrpSpPr/>
          <p:nvPr/>
        </p:nvGrpSpPr>
        <p:grpSpPr>
          <a:xfrm>
            <a:off x="3458005" y="299776"/>
            <a:ext cx="1111202" cy="461665"/>
            <a:chOff x="3415053" y="294029"/>
            <a:chExt cx="1111202" cy="461665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1E26B74-5738-E142-A0D8-4522447D91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53356" y="394157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AB7B3BF-2075-7149-61ED-420D3CA7FF2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53356" y="511857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B980DFA-0B9E-1096-9EC6-0B6EA52C535B}"/>
                </a:ext>
              </a:extLst>
            </p:cNvPr>
            <p:cNvSpPr txBox="1"/>
            <p:nvPr/>
          </p:nvSpPr>
          <p:spPr>
            <a:xfrm>
              <a:off x="3415053" y="294029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(2365)</a:t>
              </a:r>
            </a:p>
            <a:p>
              <a:r>
                <a:rPr lang="en-US" sz="800" dirty="0"/>
                <a:t>Responder (1004)</a:t>
              </a:r>
            </a:p>
            <a:p>
              <a:r>
                <a:rPr lang="en-US" sz="800" dirty="0"/>
                <a:t>Rejected (2981)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013E2BFB-5C17-7EB6-189F-DE4F7A84E57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53089" y="630339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970FFBB-49A9-AC34-737C-DC0792FD2B61}"/>
              </a:ext>
            </a:extLst>
          </p:cNvPr>
          <p:cNvGrpSpPr/>
          <p:nvPr/>
        </p:nvGrpSpPr>
        <p:grpSpPr>
          <a:xfrm>
            <a:off x="487510" y="2070073"/>
            <a:ext cx="1111202" cy="461665"/>
            <a:chOff x="447754" y="2070073"/>
            <a:chExt cx="1111202" cy="461665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74B1D25C-D2EB-9BBA-4C09-908C060AA4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6057" y="2170201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F103215-AA2B-4A76-32CE-EE469AF36F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6057" y="2287901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2D0BD81-17DD-FC70-D41D-67C30A143A9B}"/>
                </a:ext>
              </a:extLst>
            </p:cNvPr>
            <p:cNvSpPr txBox="1"/>
            <p:nvPr/>
          </p:nvSpPr>
          <p:spPr>
            <a:xfrm>
              <a:off x="447754" y="2070073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(2006)</a:t>
              </a:r>
            </a:p>
            <a:p>
              <a:r>
                <a:rPr lang="en-US" sz="800" dirty="0"/>
                <a:t>Responder (674)</a:t>
              </a:r>
            </a:p>
            <a:p>
              <a:r>
                <a:rPr lang="en-US" sz="800" dirty="0"/>
                <a:t>Rejected (3670)</a:t>
              </a: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8E0F9F5-96CC-BEF7-2713-38E5BD0F6AA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790" y="2406383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B503B9-66ED-6E87-7C12-44D68B81DBBB}"/>
              </a:ext>
            </a:extLst>
          </p:cNvPr>
          <p:cNvGrpSpPr/>
          <p:nvPr/>
        </p:nvGrpSpPr>
        <p:grpSpPr>
          <a:xfrm>
            <a:off x="1978884" y="2066351"/>
            <a:ext cx="1111202" cy="461665"/>
            <a:chOff x="2018669" y="2066351"/>
            <a:chExt cx="1111202" cy="461665"/>
          </a:xfrm>
        </p:grpSpPr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DEB36A8-8246-A36D-C119-ACB61652A1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56972" y="2166479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843807C-8EAC-C20D-9615-44BBF41618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56972" y="2284179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969DA0C-81B8-B141-61CF-1624D5D06B8A}"/>
                </a:ext>
              </a:extLst>
            </p:cNvPr>
            <p:cNvSpPr txBox="1"/>
            <p:nvPr/>
          </p:nvSpPr>
          <p:spPr>
            <a:xfrm>
              <a:off x="2018669" y="2066351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(2425)</a:t>
              </a:r>
            </a:p>
            <a:p>
              <a:r>
                <a:rPr lang="en-US" sz="800" dirty="0"/>
                <a:t>Responder (1135)</a:t>
              </a:r>
            </a:p>
            <a:p>
              <a:r>
                <a:rPr lang="en-US" sz="800" dirty="0"/>
                <a:t>Rejected (2790)</a:t>
              </a: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8E183AE-B4B4-90F2-0F32-C3C23C6CC6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56705" y="2402661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F32F22F-1E4B-38C6-FE38-C6652E646996}"/>
              </a:ext>
            </a:extLst>
          </p:cNvPr>
          <p:cNvGrpSpPr/>
          <p:nvPr/>
        </p:nvGrpSpPr>
        <p:grpSpPr>
          <a:xfrm>
            <a:off x="3458005" y="2070861"/>
            <a:ext cx="1111202" cy="461665"/>
            <a:chOff x="3486197" y="2065114"/>
            <a:chExt cx="1111202" cy="461665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3A0B064-F95A-06AF-B5CC-B4557D1485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24500" y="2165242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5B99E0F-8195-8864-84BF-6550959B7E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24500" y="2282942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8CC1048E-6935-ACAF-C660-942E3A025A2A}"/>
                </a:ext>
              </a:extLst>
            </p:cNvPr>
            <p:cNvSpPr txBox="1"/>
            <p:nvPr/>
          </p:nvSpPr>
          <p:spPr>
            <a:xfrm>
              <a:off x="3486197" y="2065114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(1843)</a:t>
              </a:r>
            </a:p>
            <a:p>
              <a:r>
                <a:rPr lang="en-US" sz="800" dirty="0"/>
                <a:t>Responder (504)</a:t>
              </a:r>
            </a:p>
            <a:p>
              <a:r>
                <a:rPr lang="en-US" sz="800" dirty="0"/>
                <a:t>Rejected (4003)</a:t>
              </a: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2E08E50C-1DBF-8AC2-777F-CE3373AEB8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24233" y="2401424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B423076-9D47-3643-6611-963B42D24289}"/>
              </a:ext>
            </a:extLst>
          </p:cNvPr>
          <p:cNvGrpSpPr/>
          <p:nvPr/>
        </p:nvGrpSpPr>
        <p:grpSpPr>
          <a:xfrm>
            <a:off x="527266" y="4005238"/>
            <a:ext cx="1111202" cy="461665"/>
            <a:chOff x="520743" y="4005238"/>
            <a:chExt cx="1111202" cy="461665"/>
          </a:xfrm>
        </p:grpSpPr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F5B062BA-E8AC-2AC9-1855-DA84D11734B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9046" y="4105366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0678C29-95F2-C6F8-E10D-EE4BAAFBA2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9046" y="4223066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6BBE4F5-766C-0212-7D15-B53536C91184}"/>
                </a:ext>
              </a:extLst>
            </p:cNvPr>
            <p:cNvSpPr txBox="1"/>
            <p:nvPr/>
          </p:nvSpPr>
          <p:spPr>
            <a:xfrm>
              <a:off x="520743" y="4005238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(1110)</a:t>
              </a:r>
            </a:p>
            <a:p>
              <a:r>
                <a:rPr lang="en-US" sz="800" dirty="0"/>
                <a:t>Responder (14)</a:t>
              </a:r>
            </a:p>
            <a:p>
              <a:r>
                <a:rPr lang="en-US" sz="800" dirty="0"/>
                <a:t>Rejected (3345)</a:t>
              </a: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5BE9099C-4320-02FD-9C96-7916C12C0D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8779" y="4341548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BA52C43-8425-BC90-3291-733727526398}"/>
              </a:ext>
            </a:extLst>
          </p:cNvPr>
          <p:cNvGrpSpPr/>
          <p:nvPr/>
        </p:nvGrpSpPr>
        <p:grpSpPr>
          <a:xfrm>
            <a:off x="2018640" y="3999491"/>
            <a:ext cx="1111202" cy="461665"/>
            <a:chOff x="2031660" y="3999491"/>
            <a:chExt cx="1111202" cy="461665"/>
          </a:xfrm>
        </p:grpSpPr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A9E7EA37-1510-75BB-5E3A-FE90747931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69963" y="4099619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6E334302-4B82-2DBB-28C6-A528951624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69963" y="4217319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66274B6B-93A6-8C45-8B40-18E84AE60DDB}"/>
                </a:ext>
              </a:extLst>
            </p:cNvPr>
            <p:cNvSpPr txBox="1"/>
            <p:nvPr/>
          </p:nvSpPr>
          <p:spPr>
            <a:xfrm>
              <a:off x="2031660" y="3999491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(2958)</a:t>
              </a:r>
            </a:p>
            <a:p>
              <a:r>
                <a:rPr lang="en-US" sz="800" dirty="0"/>
                <a:t>Responder (1166)</a:t>
              </a:r>
            </a:p>
            <a:p>
              <a:r>
                <a:rPr lang="en-US" sz="800" dirty="0"/>
                <a:t>Rejected (3034)</a:t>
              </a: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739ABB4A-1C8A-9BA2-DAF5-31D9D8407B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69696" y="4335801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6F761F5-2621-FB8D-ECB2-D44C66264F91}"/>
              </a:ext>
            </a:extLst>
          </p:cNvPr>
          <p:cNvGrpSpPr/>
          <p:nvPr/>
        </p:nvGrpSpPr>
        <p:grpSpPr>
          <a:xfrm>
            <a:off x="3507700" y="4007263"/>
            <a:ext cx="1111202" cy="461665"/>
            <a:chOff x="3518129" y="4001516"/>
            <a:chExt cx="1111202" cy="461665"/>
          </a:xfrm>
        </p:grpSpPr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FCD5D05F-6B56-3AEA-3D44-0D7A228300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56432" y="4101644"/>
              <a:ext cx="27432" cy="27432"/>
            </a:xfrm>
            <a:prstGeom prst="ellipse">
              <a:avLst/>
            </a:prstGeom>
            <a:solidFill>
              <a:srgbClr val="B3222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05B56A5E-31C3-BEE0-00B4-93EF20DCC9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56432" y="4219344"/>
              <a:ext cx="27432" cy="27432"/>
            </a:xfrm>
            <a:prstGeom prst="ellipse">
              <a:avLst/>
            </a:prstGeom>
            <a:solidFill>
              <a:srgbClr val="238B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D267FB45-499E-656E-DF19-3F5A96E3C137}"/>
                </a:ext>
              </a:extLst>
            </p:cNvPr>
            <p:cNvSpPr txBox="1"/>
            <p:nvPr/>
          </p:nvSpPr>
          <p:spPr>
            <a:xfrm>
              <a:off x="3518129" y="4001516"/>
              <a:ext cx="11112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Non-responder (2767)</a:t>
              </a:r>
            </a:p>
            <a:p>
              <a:r>
                <a:rPr lang="en-US" sz="800" dirty="0"/>
                <a:t>Responder (52)</a:t>
              </a:r>
            </a:p>
            <a:p>
              <a:r>
                <a:rPr lang="en-US" sz="800" dirty="0"/>
                <a:t>Rejected (5724)</a:t>
              </a: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8EDCB088-91A2-632E-42B8-51C80D30D4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56165" y="4337826"/>
              <a:ext cx="27432" cy="274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025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540" y="6195889"/>
            <a:ext cx="1792305" cy="978408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601" y="7900013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272" y="7900013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941" y="7900013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7900013"/>
            <a:ext cx="1683143" cy="1188720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7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F72D30E-0EA4-C96C-EAF5-A962632A685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F912587-4C39-213D-BC51-E08FF834A75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66957" y="5668548"/>
            <a:ext cx="5720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skin; phenotype: ICB response)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4698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A general usage report of PENCIL.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277689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878979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344298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F2E3B4-CF97-01AB-F858-A3DF91F00B3D}"/>
              </a:ext>
            </a:extLst>
          </p:cNvPr>
          <p:cNvSpPr txBox="1"/>
          <p:nvPr/>
        </p:nvSpPr>
        <p:spPr>
          <a:xfrm>
            <a:off x="1776801" y="3475107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(high to low)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3276477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4879231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95310" y="7445051"/>
            <a:ext cx="5981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HNSCC; phenotype: HPV infection)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1661879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1)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81054" y="7718123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4511475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2:1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ADDC-14DA-F16F-1F57-4E09BB7BEF04}"/>
              </a:ext>
            </a:extLst>
          </p:cNvPr>
          <p:cNvSpPr txBox="1"/>
          <p:nvPr/>
        </p:nvSpPr>
        <p:spPr>
          <a:xfrm>
            <a:off x="4929859" y="1697789"/>
            <a:ext cx="10131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4301/2049:1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B09981-57A6-1563-9AEE-3FCD325AD0DE}"/>
              </a:ext>
            </a:extLst>
          </p:cNvPr>
          <p:cNvSpPr>
            <a:spLocks noChangeAspect="1"/>
          </p:cNvSpPr>
          <p:nvPr/>
        </p:nvSpPr>
        <p:spPr>
          <a:xfrm>
            <a:off x="486057" y="387760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5B7806-A1E1-AED2-4F6E-EF5381C6C3AB}"/>
              </a:ext>
            </a:extLst>
          </p:cNvPr>
          <p:cNvSpPr>
            <a:spLocks noChangeAspect="1"/>
          </p:cNvSpPr>
          <p:nvPr/>
        </p:nvSpPr>
        <p:spPr>
          <a:xfrm>
            <a:off x="486057" y="505460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CA4B7E8-F475-6D1A-CE99-D8BCFBCC439C}"/>
              </a:ext>
            </a:extLst>
          </p:cNvPr>
          <p:cNvSpPr txBox="1"/>
          <p:nvPr/>
        </p:nvSpPr>
        <p:spPr>
          <a:xfrm>
            <a:off x="447754" y="287632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(4301)</a:t>
            </a:r>
          </a:p>
          <a:p>
            <a:r>
              <a:rPr lang="en-US" sz="800" dirty="0"/>
              <a:t>Responder (2049)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FE603B-FB00-C01E-94B2-E071B8A9C1F7}"/>
              </a:ext>
            </a:extLst>
          </p:cNvPr>
          <p:cNvSpPr>
            <a:spLocks noChangeAspect="1"/>
          </p:cNvSpPr>
          <p:nvPr/>
        </p:nvSpPr>
        <p:spPr>
          <a:xfrm>
            <a:off x="1957553" y="39990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65CFE37-E7EC-C30D-8BA8-2320F31803D9}"/>
              </a:ext>
            </a:extLst>
          </p:cNvPr>
          <p:cNvSpPr>
            <a:spLocks noChangeAspect="1"/>
          </p:cNvSpPr>
          <p:nvPr/>
        </p:nvSpPr>
        <p:spPr>
          <a:xfrm>
            <a:off x="1957553" y="51760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2EFFC1-FF84-42DA-EEA0-DAB8E5209C33}"/>
              </a:ext>
            </a:extLst>
          </p:cNvPr>
          <p:cNvSpPr txBox="1"/>
          <p:nvPr/>
        </p:nvSpPr>
        <p:spPr>
          <a:xfrm>
            <a:off x="1919250" y="29977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(2560)</a:t>
            </a:r>
          </a:p>
          <a:p>
            <a:r>
              <a:rPr lang="en-US" sz="800" dirty="0"/>
              <a:t>Responder (9)</a:t>
            </a:r>
          </a:p>
          <a:p>
            <a:r>
              <a:rPr lang="en-US" sz="800" dirty="0"/>
              <a:t>Rejected (3781)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D11AC43-33E6-B7ED-76E4-07991BA7FB84}"/>
              </a:ext>
            </a:extLst>
          </p:cNvPr>
          <p:cNvSpPr>
            <a:spLocks noChangeAspect="1"/>
          </p:cNvSpPr>
          <p:nvPr/>
        </p:nvSpPr>
        <p:spPr>
          <a:xfrm>
            <a:off x="1957286" y="63608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1E26B74-5738-E142-A0D8-4522447D910B}"/>
              </a:ext>
            </a:extLst>
          </p:cNvPr>
          <p:cNvSpPr>
            <a:spLocks noChangeAspect="1"/>
          </p:cNvSpPr>
          <p:nvPr/>
        </p:nvSpPr>
        <p:spPr>
          <a:xfrm>
            <a:off x="3453356" y="394157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B7B3BF-2075-7149-61ED-420D3CA7FF28}"/>
              </a:ext>
            </a:extLst>
          </p:cNvPr>
          <p:cNvSpPr>
            <a:spLocks noChangeAspect="1"/>
          </p:cNvSpPr>
          <p:nvPr/>
        </p:nvSpPr>
        <p:spPr>
          <a:xfrm>
            <a:off x="3453356" y="511857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B980DFA-0B9E-1096-9EC6-0B6EA52C535B}"/>
              </a:ext>
            </a:extLst>
          </p:cNvPr>
          <p:cNvSpPr txBox="1"/>
          <p:nvPr/>
        </p:nvSpPr>
        <p:spPr>
          <a:xfrm>
            <a:off x="3415053" y="294029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(2365)</a:t>
            </a:r>
          </a:p>
          <a:p>
            <a:r>
              <a:rPr lang="en-US" sz="800" dirty="0"/>
              <a:t>Responder (1004)</a:t>
            </a:r>
          </a:p>
          <a:p>
            <a:r>
              <a:rPr lang="en-US" sz="800" dirty="0"/>
              <a:t>Rejected (2981)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3E2BFB-5C17-7EB6-189F-DE4F7A84E57C}"/>
              </a:ext>
            </a:extLst>
          </p:cNvPr>
          <p:cNvSpPr>
            <a:spLocks noChangeAspect="1"/>
          </p:cNvSpPr>
          <p:nvPr/>
        </p:nvSpPr>
        <p:spPr>
          <a:xfrm>
            <a:off x="3453089" y="630339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54C92-7104-3265-D346-8AD790BFC1FC}"/>
              </a:ext>
            </a:extLst>
          </p:cNvPr>
          <p:cNvSpPr>
            <a:spLocks noChangeAspect="1"/>
          </p:cNvSpPr>
          <p:nvPr/>
        </p:nvSpPr>
        <p:spPr>
          <a:xfrm>
            <a:off x="4939825" y="39618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266C1-3775-40A4-08B9-891DC9FC34E7}"/>
              </a:ext>
            </a:extLst>
          </p:cNvPr>
          <p:cNvSpPr>
            <a:spLocks noChangeAspect="1"/>
          </p:cNvSpPr>
          <p:nvPr/>
        </p:nvSpPr>
        <p:spPr>
          <a:xfrm>
            <a:off x="4939825" y="51388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3FCEFFA-B50D-3E70-008C-5169D26E7F7B}"/>
              </a:ext>
            </a:extLst>
          </p:cNvPr>
          <p:cNvSpPr txBox="1"/>
          <p:nvPr/>
        </p:nvSpPr>
        <p:spPr>
          <a:xfrm>
            <a:off x="4901522" y="29605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(1911)</a:t>
            </a:r>
          </a:p>
          <a:p>
            <a:r>
              <a:rPr lang="en-US" sz="800" dirty="0"/>
              <a:t>Responder (18)</a:t>
            </a:r>
          </a:p>
          <a:p>
            <a:r>
              <a:rPr lang="en-US" sz="800" dirty="0"/>
              <a:t>Rejected (4421)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2BB6F82-3657-2F8B-C5BF-57B4BAD2170F}"/>
              </a:ext>
            </a:extLst>
          </p:cNvPr>
          <p:cNvSpPr>
            <a:spLocks noChangeAspect="1"/>
          </p:cNvSpPr>
          <p:nvPr/>
        </p:nvSpPr>
        <p:spPr>
          <a:xfrm>
            <a:off x="4939558" y="63236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B1D25C-D2EB-9BBA-4C09-908C060AA405}"/>
              </a:ext>
            </a:extLst>
          </p:cNvPr>
          <p:cNvSpPr>
            <a:spLocks noChangeAspect="1"/>
          </p:cNvSpPr>
          <p:nvPr/>
        </p:nvSpPr>
        <p:spPr>
          <a:xfrm>
            <a:off x="486057" y="2170201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F103215-AA2B-4A76-32CE-EE469AF36F52}"/>
              </a:ext>
            </a:extLst>
          </p:cNvPr>
          <p:cNvSpPr>
            <a:spLocks noChangeAspect="1"/>
          </p:cNvSpPr>
          <p:nvPr/>
        </p:nvSpPr>
        <p:spPr>
          <a:xfrm>
            <a:off x="486057" y="2287901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D0BD81-17DD-FC70-D41D-67C30A143A9B}"/>
              </a:ext>
            </a:extLst>
          </p:cNvPr>
          <p:cNvSpPr txBox="1"/>
          <p:nvPr/>
        </p:nvSpPr>
        <p:spPr>
          <a:xfrm>
            <a:off x="447754" y="2070073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(2006)</a:t>
            </a:r>
          </a:p>
          <a:p>
            <a:r>
              <a:rPr lang="en-US" sz="800" dirty="0"/>
              <a:t>Responder (674)</a:t>
            </a:r>
          </a:p>
          <a:p>
            <a:r>
              <a:rPr lang="en-US" sz="800" dirty="0"/>
              <a:t>Rejected (3670)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8E0F9F5-96CC-BEF7-2713-38E5BD0F6AAE}"/>
              </a:ext>
            </a:extLst>
          </p:cNvPr>
          <p:cNvSpPr>
            <a:spLocks noChangeAspect="1"/>
          </p:cNvSpPr>
          <p:nvPr/>
        </p:nvSpPr>
        <p:spPr>
          <a:xfrm>
            <a:off x="485790" y="2406383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D15CC3F-135E-A020-2042-F2B7A1C05899}"/>
              </a:ext>
            </a:extLst>
          </p:cNvPr>
          <p:cNvSpPr>
            <a:spLocks noChangeAspect="1"/>
          </p:cNvSpPr>
          <p:nvPr/>
        </p:nvSpPr>
        <p:spPr>
          <a:xfrm>
            <a:off x="1981860" y="216445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8132348-C570-FF3C-9BC8-14427F67F9EF}"/>
              </a:ext>
            </a:extLst>
          </p:cNvPr>
          <p:cNvSpPr>
            <a:spLocks noChangeAspect="1"/>
          </p:cNvSpPr>
          <p:nvPr/>
        </p:nvSpPr>
        <p:spPr>
          <a:xfrm>
            <a:off x="1981860" y="228215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3992F57-C69E-CC88-014F-38EC223200FB}"/>
              </a:ext>
            </a:extLst>
          </p:cNvPr>
          <p:cNvSpPr txBox="1"/>
          <p:nvPr/>
        </p:nvSpPr>
        <p:spPr>
          <a:xfrm>
            <a:off x="1943557" y="206432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(2078)</a:t>
            </a:r>
          </a:p>
          <a:p>
            <a:r>
              <a:rPr lang="en-US" sz="800" dirty="0"/>
              <a:t>Responder (2)</a:t>
            </a:r>
          </a:p>
          <a:p>
            <a:r>
              <a:rPr lang="en-US" sz="800" dirty="0"/>
              <a:t>Rejected (4270)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9CD6B06-2A9E-576E-E0E3-645D3E832C20}"/>
              </a:ext>
            </a:extLst>
          </p:cNvPr>
          <p:cNvSpPr>
            <a:spLocks noChangeAspect="1"/>
          </p:cNvSpPr>
          <p:nvPr/>
        </p:nvSpPr>
        <p:spPr>
          <a:xfrm>
            <a:off x="1981593" y="240063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DEB36A8-8246-A36D-C119-ACB61652A147}"/>
              </a:ext>
            </a:extLst>
          </p:cNvPr>
          <p:cNvSpPr>
            <a:spLocks noChangeAspect="1"/>
          </p:cNvSpPr>
          <p:nvPr/>
        </p:nvSpPr>
        <p:spPr>
          <a:xfrm>
            <a:off x="3468329" y="216647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843807C-8EAC-C20D-9615-44BBF4161881}"/>
              </a:ext>
            </a:extLst>
          </p:cNvPr>
          <p:cNvSpPr>
            <a:spLocks noChangeAspect="1"/>
          </p:cNvSpPr>
          <p:nvPr/>
        </p:nvSpPr>
        <p:spPr>
          <a:xfrm>
            <a:off x="3468329" y="228417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969DA0C-81B8-B141-61CF-1624D5D06B8A}"/>
              </a:ext>
            </a:extLst>
          </p:cNvPr>
          <p:cNvSpPr txBox="1"/>
          <p:nvPr/>
        </p:nvSpPr>
        <p:spPr>
          <a:xfrm>
            <a:off x="3430026" y="206635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(2425)</a:t>
            </a:r>
          </a:p>
          <a:p>
            <a:r>
              <a:rPr lang="en-US" sz="800" dirty="0"/>
              <a:t>Responder (1135)</a:t>
            </a:r>
          </a:p>
          <a:p>
            <a:r>
              <a:rPr lang="en-US" sz="800" dirty="0"/>
              <a:t>Rejected (2790)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8E183AE-B4B4-90F2-0F32-C3C23C6CC63B}"/>
              </a:ext>
            </a:extLst>
          </p:cNvPr>
          <p:cNvSpPr>
            <a:spLocks noChangeAspect="1"/>
          </p:cNvSpPr>
          <p:nvPr/>
        </p:nvSpPr>
        <p:spPr>
          <a:xfrm>
            <a:off x="3468062" y="240266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3A0B064-F95A-06AF-B5CC-B4557D1485DC}"/>
              </a:ext>
            </a:extLst>
          </p:cNvPr>
          <p:cNvSpPr>
            <a:spLocks noChangeAspect="1"/>
          </p:cNvSpPr>
          <p:nvPr/>
        </p:nvSpPr>
        <p:spPr>
          <a:xfrm>
            <a:off x="4935857" y="216524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5B99E0F-8195-8864-84BF-6550959B7E67}"/>
              </a:ext>
            </a:extLst>
          </p:cNvPr>
          <p:cNvSpPr>
            <a:spLocks noChangeAspect="1"/>
          </p:cNvSpPr>
          <p:nvPr/>
        </p:nvSpPr>
        <p:spPr>
          <a:xfrm>
            <a:off x="4935857" y="228294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CC1048E-6935-ACAF-C660-942E3A025A2A}"/>
              </a:ext>
            </a:extLst>
          </p:cNvPr>
          <p:cNvSpPr txBox="1"/>
          <p:nvPr/>
        </p:nvSpPr>
        <p:spPr>
          <a:xfrm>
            <a:off x="4897554" y="206511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(1843)</a:t>
            </a:r>
          </a:p>
          <a:p>
            <a:r>
              <a:rPr lang="en-US" sz="800" dirty="0"/>
              <a:t>Responder (504)</a:t>
            </a:r>
          </a:p>
          <a:p>
            <a:r>
              <a:rPr lang="en-US" sz="800" dirty="0"/>
              <a:t>Rejected (4003)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E08E50C-1DBF-8AC2-777F-CE3373AEB8A9}"/>
              </a:ext>
            </a:extLst>
          </p:cNvPr>
          <p:cNvSpPr>
            <a:spLocks noChangeAspect="1"/>
          </p:cNvSpPr>
          <p:nvPr/>
        </p:nvSpPr>
        <p:spPr>
          <a:xfrm>
            <a:off x="4935590" y="240142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5B062BA-E8AC-2AC9-1855-DA84D11734BD}"/>
              </a:ext>
            </a:extLst>
          </p:cNvPr>
          <p:cNvSpPr>
            <a:spLocks noChangeAspect="1"/>
          </p:cNvSpPr>
          <p:nvPr/>
        </p:nvSpPr>
        <p:spPr>
          <a:xfrm>
            <a:off x="501171" y="4105366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0678C29-95F2-C6F8-E10D-EE4BAAFBA276}"/>
              </a:ext>
            </a:extLst>
          </p:cNvPr>
          <p:cNvSpPr>
            <a:spLocks noChangeAspect="1"/>
          </p:cNvSpPr>
          <p:nvPr/>
        </p:nvSpPr>
        <p:spPr>
          <a:xfrm>
            <a:off x="501171" y="4223066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6BBE4F5-766C-0212-7D15-B53536C91184}"/>
              </a:ext>
            </a:extLst>
          </p:cNvPr>
          <p:cNvSpPr txBox="1"/>
          <p:nvPr/>
        </p:nvSpPr>
        <p:spPr>
          <a:xfrm>
            <a:off x="462868" y="4005238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(1110)</a:t>
            </a:r>
          </a:p>
          <a:p>
            <a:r>
              <a:rPr lang="en-US" sz="800" dirty="0"/>
              <a:t>Responder (14)</a:t>
            </a:r>
          </a:p>
          <a:p>
            <a:r>
              <a:rPr lang="en-US" sz="800" dirty="0"/>
              <a:t>Rejected (3345)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E9099C-4320-02FD-9C96-7916C12C0D4D}"/>
              </a:ext>
            </a:extLst>
          </p:cNvPr>
          <p:cNvSpPr>
            <a:spLocks noChangeAspect="1"/>
          </p:cNvSpPr>
          <p:nvPr/>
        </p:nvSpPr>
        <p:spPr>
          <a:xfrm>
            <a:off x="500904" y="4341548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E7EA37-1510-75BB-5E3A-FE9074793173}"/>
              </a:ext>
            </a:extLst>
          </p:cNvPr>
          <p:cNvSpPr>
            <a:spLocks noChangeAspect="1"/>
          </p:cNvSpPr>
          <p:nvPr/>
        </p:nvSpPr>
        <p:spPr>
          <a:xfrm>
            <a:off x="2012088" y="409961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334302-4B82-2DBB-28C6-A528951624C8}"/>
              </a:ext>
            </a:extLst>
          </p:cNvPr>
          <p:cNvSpPr>
            <a:spLocks noChangeAspect="1"/>
          </p:cNvSpPr>
          <p:nvPr/>
        </p:nvSpPr>
        <p:spPr>
          <a:xfrm>
            <a:off x="2012088" y="421731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274B6B-93A6-8C45-8B40-18E84AE60DDB}"/>
              </a:ext>
            </a:extLst>
          </p:cNvPr>
          <p:cNvSpPr txBox="1"/>
          <p:nvPr/>
        </p:nvSpPr>
        <p:spPr>
          <a:xfrm>
            <a:off x="1973785" y="399949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(2958)</a:t>
            </a:r>
          </a:p>
          <a:p>
            <a:r>
              <a:rPr lang="en-US" sz="800" dirty="0"/>
              <a:t>Responder (1166)</a:t>
            </a:r>
          </a:p>
          <a:p>
            <a:r>
              <a:rPr lang="en-US" sz="800" dirty="0"/>
              <a:t>Rejected (3034)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39ABB4A-1C8A-9BA2-DAF5-31D9D8407B5A}"/>
              </a:ext>
            </a:extLst>
          </p:cNvPr>
          <p:cNvSpPr>
            <a:spLocks noChangeAspect="1"/>
          </p:cNvSpPr>
          <p:nvPr/>
        </p:nvSpPr>
        <p:spPr>
          <a:xfrm>
            <a:off x="2011821" y="433580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CD5D05F-6B56-3AEA-3D44-0D7A22830007}"/>
              </a:ext>
            </a:extLst>
          </p:cNvPr>
          <p:cNvSpPr>
            <a:spLocks noChangeAspect="1"/>
          </p:cNvSpPr>
          <p:nvPr/>
        </p:nvSpPr>
        <p:spPr>
          <a:xfrm>
            <a:off x="3498557" y="410164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5B56A5E-31C3-BEE0-00B4-93EF20DCC993}"/>
              </a:ext>
            </a:extLst>
          </p:cNvPr>
          <p:cNvSpPr>
            <a:spLocks noChangeAspect="1"/>
          </p:cNvSpPr>
          <p:nvPr/>
        </p:nvSpPr>
        <p:spPr>
          <a:xfrm>
            <a:off x="3498557" y="421934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267FB45-499E-656E-DF19-3F5A96E3C137}"/>
              </a:ext>
            </a:extLst>
          </p:cNvPr>
          <p:cNvSpPr txBox="1"/>
          <p:nvPr/>
        </p:nvSpPr>
        <p:spPr>
          <a:xfrm>
            <a:off x="3460254" y="400151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(2767)</a:t>
            </a:r>
          </a:p>
          <a:p>
            <a:r>
              <a:rPr lang="en-US" sz="800" dirty="0"/>
              <a:t>Responder (52)</a:t>
            </a:r>
          </a:p>
          <a:p>
            <a:r>
              <a:rPr lang="en-US" sz="800" dirty="0"/>
              <a:t>Rejected (5724)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EDCB088-91A2-632E-42B8-51C80D30D467}"/>
              </a:ext>
            </a:extLst>
          </p:cNvPr>
          <p:cNvSpPr>
            <a:spLocks noChangeAspect="1"/>
          </p:cNvSpPr>
          <p:nvPr/>
        </p:nvSpPr>
        <p:spPr>
          <a:xfrm>
            <a:off x="3498290" y="433782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85790" y="9006440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49749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15249" y="9008401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37865" y="8978951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4618572" y="9006440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4956446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2352858" y="9000660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2258221" y="8971210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2948798" y="772407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2)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3431644" y="9006254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3210286" y="8972981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3622742" y="9008215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3602868" y="8978765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pic>
        <p:nvPicPr>
          <p:cNvPr id="135" name="Picture 134">
            <a:extLst>
              <a:ext uri="{FF2B5EF4-FFF2-40B4-BE49-F238E27FC236}">
                <a16:creationId xmlns:a16="http://schemas.microsoft.com/office/drawing/2014/main" id="{31E75F7B-F519-F912-47CE-7764F68EE6C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8" y="6195889"/>
            <a:ext cx="1835598" cy="978408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001" y="6195889"/>
            <a:ext cx="606094" cy="978408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290" y="6195889"/>
            <a:ext cx="1627794" cy="978408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678192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397367" y="5994708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527788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965111" y="6000657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17451" y="7138347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790068" y="7105074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388061" y="7140308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476376" y="7110858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235423" y="7132567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140786" y="7103117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809787" y="7132155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2928046" y="7098882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426228" y="7134116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710947" y="710466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585028" y="7127979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632451" y="709470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075898" y="7129940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318762" y="7100490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03298" y="666997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62868" y="8481614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92393" y="6981533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8668" y="6933236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22616" y="6981404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48144" y="8864961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33078" y="9001991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16908" y="732001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150399" y="73254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866568" y="73248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66807" y="92106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3359151" y="92100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3041425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C51851-396C-837A-544B-A9A725B2B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0" y="6077837"/>
            <a:ext cx="2217219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B9D56D-12C3-01AC-D61A-AFE3CBC06F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503" y="6077837"/>
            <a:ext cx="566442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96E4CE-27FC-A433-5844-074959E338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796" y="6077837"/>
            <a:ext cx="1108609" cy="914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8F481B-A641-2049-95B7-C629B23F40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4" y="7629402"/>
            <a:ext cx="3778980" cy="914400"/>
          </a:xfrm>
          <a:prstGeom prst="rect">
            <a:avLst/>
          </a:prstGeom>
        </p:spPr>
      </p:pic>
      <p:pic>
        <p:nvPicPr>
          <p:cNvPr id="187" name="Picture 186">
            <a:extLst>
              <a:ext uri="{FF2B5EF4-FFF2-40B4-BE49-F238E27FC236}">
                <a16:creationId xmlns:a16="http://schemas.microsoft.com/office/drawing/2014/main" id="{B13773A8-0DA8-34BF-B30A-97C4A7F98F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2408259"/>
            <a:ext cx="2063469" cy="914400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0FA2E562-249F-A301-B3A3-3339FDB639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559647"/>
            <a:ext cx="2063469" cy="914400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797" y="559647"/>
            <a:ext cx="1675051" cy="914400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854" y="4141936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227" y="4141936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896" y="4141936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" y="4141936"/>
            <a:ext cx="1683143" cy="11887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56350" y="32306"/>
            <a:ext cx="46045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ICB response related CD8T cells (tumor: skin)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6669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Testing reusability of PENCIL on different phenotypes.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84703" y="3686974"/>
            <a:ext cx="48851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HPV infection related CD8T cells (tumor: HNSCC)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4713132" y="39600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3)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70447" y="396004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3399430" y="39600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2)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75183" y="5248363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39142" y="521509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04642" y="5250324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27258" y="5220874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3506527" y="5248363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3844401" y="521509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5404111" y="5242583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5309474" y="5213133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1836753" y="396599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1)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2319599" y="5248177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2098241" y="521490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2510697" y="525013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2490823" y="522068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938" y="559647"/>
            <a:ext cx="566443" cy="9144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264" y="559647"/>
            <a:ext cx="1521303" cy="914400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760183" y="35846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479358" y="35846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609779" y="35846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3047102" y="36441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57880" y="1409506"/>
            <a:ext cx="10698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872059" y="1376233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560107" y="1411467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648422" y="1382017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518306" y="1403726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423669" y="137427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3075105" y="1403314"/>
            <a:ext cx="5486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3190146" y="1370041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640031" y="1405275"/>
            <a:ext cx="7406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973047" y="1375825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750147" y="1399138"/>
            <a:ext cx="4297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797570" y="1365865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199158" y="1401099"/>
            <a:ext cx="6949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483881" y="1371649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85289" y="100602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73042" y="4723537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74384" y="1252692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740768" y="1204395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287735" y="1252563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7537" y="5106884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521033" y="5243914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98899" y="159117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412499" y="159665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5031687" y="159599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56200" y="545261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2247106" y="545195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06047F-5D17-FA19-8C70-5DBFC9810C94}"/>
              </a:ext>
            </a:extLst>
          </p:cNvPr>
          <p:cNvSpPr txBox="1"/>
          <p:nvPr/>
        </p:nvSpPr>
        <p:spPr>
          <a:xfrm>
            <a:off x="51702" y="1859442"/>
            <a:ext cx="3881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sex related CD8T cells (tumor: skin)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39282A-49A7-9150-2F82-3D1E7C7A4709}"/>
              </a:ext>
            </a:extLst>
          </p:cNvPr>
          <p:cNvSpPr txBox="1"/>
          <p:nvPr/>
        </p:nvSpPr>
        <p:spPr>
          <a:xfrm>
            <a:off x="1662937" y="21856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D2B93-3888-FFD2-EF1E-F6335BE43FBE}"/>
              </a:ext>
            </a:extLst>
          </p:cNvPr>
          <p:cNvSpPr txBox="1"/>
          <p:nvPr/>
        </p:nvSpPr>
        <p:spPr>
          <a:xfrm>
            <a:off x="382112" y="2185602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B28A0D-4CE3-8D70-24EA-FA35220AC3FE}"/>
              </a:ext>
            </a:extLst>
          </p:cNvPr>
          <p:cNvSpPr txBox="1"/>
          <p:nvPr/>
        </p:nvSpPr>
        <p:spPr>
          <a:xfrm>
            <a:off x="4512533" y="21856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GSE145328 (test 3)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639EB4-9C65-FA76-7D0C-A051657EBB15}"/>
              </a:ext>
            </a:extLst>
          </p:cNvPr>
          <p:cNvSpPr txBox="1"/>
          <p:nvPr/>
        </p:nvSpPr>
        <p:spPr>
          <a:xfrm>
            <a:off x="2949856" y="219155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GSE144236 (test 2)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26474E-ABBD-9643-C77F-BFF962962E33}"/>
              </a:ext>
            </a:extLst>
          </p:cNvPr>
          <p:cNvCxnSpPr>
            <a:cxnSpLocks/>
          </p:cNvCxnSpPr>
          <p:nvPr/>
        </p:nvCxnSpPr>
        <p:spPr>
          <a:xfrm>
            <a:off x="402196" y="3329241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0A1A76A-C525-6459-2850-80019F2E644B}"/>
              </a:ext>
            </a:extLst>
          </p:cNvPr>
          <p:cNvSpPr txBox="1"/>
          <p:nvPr/>
        </p:nvSpPr>
        <p:spPr>
          <a:xfrm>
            <a:off x="774813" y="3295968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3E00D4-3CAF-5E8D-401C-E46FFE401021}"/>
              </a:ext>
            </a:extLst>
          </p:cNvPr>
          <p:cNvCxnSpPr>
            <a:cxnSpLocks/>
          </p:cNvCxnSpPr>
          <p:nvPr/>
        </p:nvCxnSpPr>
        <p:spPr>
          <a:xfrm>
            <a:off x="1372806" y="3331202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3DBE6B8-99FD-123C-7333-0C01DE28E316}"/>
              </a:ext>
            </a:extLst>
          </p:cNvPr>
          <p:cNvSpPr txBox="1"/>
          <p:nvPr/>
        </p:nvSpPr>
        <p:spPr>
          <a:xfrm>
            <a:off x="1461121" y="3301752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B8E5A4D-E5E5-D550-043A-A40401E77BB6}"/>
              </a:ext>
            </a:extLst>
          </p:cNvPr>
          <p:cNvCxnSpPr>
            <a:cxnSpLocks/>
          </p:cNvCxnSpPr>
          <p:nvPr/>
        </p:nvCxnSpPr>
        <p:spPr>
          <a:xfrm>
            <a:off x="2220168" y="3323461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B084C7E-6919-31CF-9FD0-7FC23B7F7A9F}"/>
              </a:ext>
            </a:extLst>
          </p:cNvPr>
          <p:cNvSpPr txBox="1"/>
          <p:nvPr/>
        </p:nvSpPr>
        <p:spPr>
          <a:xfrm>
            <a:off x="2125531" y="3294011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2EBA2DF-A974-91DB-8205-90744EC12860}"/>
              </a:ext>
            </a:extLst>
          </p:cNvPr>
          <p:cNvCxnSpPr>
            <a:cxnSpLocks/>
          </p:cNvCxnSpPr>
          <p:nvPr/>
        </p:nvCxnSpPr>
        <p:spPr>
          <a:xfrm>
            <a:off x="2794532" y="3323049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B2A8E40-A0CD-27BC-9FFB-E0C12613BC78}"/>
              </a:ext>
            </a:extLst>
          </p:cNvPr>
          <p:cNvSpPr txBox="1"/>
          <p:nvPr/>
        </p:nvSpPr>
        <p:spPr>
          <a:xfrm>
            <a:off x="2912791" y="3289776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F0D51C0-2795-117D-BF3D-B162C0AFE997}"/>
              </a:ext>
            </a:extLst>
          </p:cNvPr>
          <p:cNvCxnSpPr>
            <a:cxnSpLocks/>
          </p:cNvCxnSpPr>
          <p:nvPr/>
        </p:nvCxnSpPr>
        <p:spPr>
          <a:xfrm>
            <a:off x="3410973" y="3325010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FA3DFD2-DBF8-8A81-65EE-BFB767AE6B37}"/>
              </a:ext>
            </a:extLst>
          </p:cNvPr>
          <p:cNvSpPr txBox="1"/>
          <p:nvPr/>
        </p:nvSpPr>
        <p:spPr>
          <a:xfrm>
            <a:off x="3695692" y="3295560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7145B16-B904-9B48-A7C1-856257FD3C31}"/>
              </a:ext>
            </a:extLst>
          </p:cNvPr>
          <p:cNvCxnSpPr>
            <a:cxnSpLocks/>
          </p:cNvCxnSpPr>
          <p:nvPr/>
        </p:nvCxnSpPr>
        <p:spPr>
          <a:xfrm>
            <a:off x="4569773" y="3318873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E0A32DB-F62E-B955-1AAD-1FAB0AEB6EE3}"/>
              </a:ext>
            </a:extLst>
          </p:cNvPr>
          <p:cNvSpPr txBox="1"/>
          <p:nvPr/>
        </p:nvSpPr>
        <p:spPr>
          <a:xfrm>
            <a:off x="4617196" y="3285600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36B5AE1-BFD8-CE57-B5E6-B26348B6339B}"/>
              </a:ext>
            </a:extLst>
          </p:cNvPr>
          <p:cNvCxnSpPr>
            <a:cxnSpLocks/>
          </p:cNvCxnSpPr>
          <p:nvPr/>
        </p:nvCxnSpPr>
        <p:spPr>
          <a:xfrm>
            <a:off x="5060643" y="3320834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2E11BF0E-3938-54C0-3807-275A04A8274D}"/>
              </a:ext>
            </a:extLst>
          </p:cNvPr>
          <p:cNvSpPr txBox="1"/>
          <p:nvPr/>
        </p:nvSpPr>
        <p:spPr>
          <a:xfrm>
            <a:off x="5303507" y="3291384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F11D618-5397-C2B0-25CE-B75F0EC24F0F}"/>
              </a:ext>
            </a:extLst>
          </p:cNvPr>
          <p:cNvCxnSpPr>
            <a:cxnSpLocks/>
          </p:cNvCxnSpPr>
          <p:nvPr/>
        </p:nvCxnSpPr>
        <p:spPr>
          <a:xfrm>
            <a:off x="457493" y="2854927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2899139F-8779-04B6-303C-AC69DF80650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77138" y="3172427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Elbow Connector 106">
            <a:extLst>
              <a:ext uri="{FF2B5EF4-FFF2-40B4-BE49-F238E27FC236}">
                <a16:creationId xmlns:a16="http://schemas.microsoft.com/office/drawing/2014/main" id="{C65B1805-DAF5-B291-40AC-F28DE94B3F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63413" y="3124130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>
            <a:extLst>
              <a:ext uri="{FF2B5EF4-FFF2-40B4-BE49-F238E27FC236}">
                <a16:creationId xmlns:a16="http://schemas.microsoft.com/office/drawing/2014/main" id="{CF9F860F-1B16-C4B9-D7DF-8FA6A9B46BD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7361" y="3172298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8E8631E9-A797-D771-C27C-797558E2EA84}"/>
              </a:ext>
            </a:extLst>
          </p:cNvPr>
          <p:cNvSpPr txBox="1"/>
          <p:nvPr/>
        </p:nvSpPr>
        <p:spPr>
          <a:xfrm>
            <a:off x="1001653" y="3510913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49351B1-D02D-E018-375E-1D0697F4355D}"/>
              </a:ext>
            </a:extLst>
          </p:cNvPr>
          <p:cNvSpPr txBox="1"/>
          <p:nvPr/>
        </p:nvSpPr>
        <p:spPr>
          <a:xfrm>
            <a:off x="3135144" y="3516390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8A2AF5C-CFA5-F3BE-A444-4D15AC843A0A}"/>
              </a:ext>
            </a:extLst>
          </p:cNvPr>
          <p:cNvSpPr txBox="1"/>
          <p:nvPr/>
        </p:nvSpPr>
        <p:spPr>
          <a:xfrm>
            <a:off x="4851313" y="351572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5616440"/>
            <a:ext cx="4708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tumor tissue related CD8T cells (tumor: HNSCC)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1583994" y="588951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 (test 1)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365799" y="5889512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1067350" y="744292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683477" y="7065095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847436" y="703182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1512936" y="7067056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1435552" y="703760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2733127" y="589546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GSE162025 (test 2)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416389" y="7064909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195031" y="703163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3607487" y="7066870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3587613" y="7037420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397509" y="6477639"/>
            <a:ext cx="644652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Elbow Connector 170">
            <a:extLst>
              <a:ext uri="{FF2B5EF4-FFF2-40B4-BE49-F238E27FC236}">
                <a16:creationId xmlns:a16="http://schemas.microsoft.com/office/drawing/2014/main" id="{403BDAEF-CCA5-A84D-3C49-00B5C25187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45831" y="6923616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Elbow Connector 172">
            <a:extLst>
              <a:ext uri="{FF2B5EF4-FFF2-40B4-BE49-F238E27FC236}">
                <a16:creationId xmlns:a16="http://schemas.microsoft.com/office/drawing/2014/main" id="{F5C22C9A-CBDE-4DDA-1090-532FD24B4B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17823" y="7060646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4CB5CBE5-331A-5B86-8E86-C4527879162E}"/>
              </a:ext>
            </a:extLst>
          </p:cNvPr>
          <p:cNvSpPr txBox="1"/>
          <p:nvPr/>
        </p:nvSpPr>
        <p:spPr>
          <a:xfrm>
            <a:off x="1064494" y="7269351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13A9328-693D-303A-0E35-14F6F9E7F42E}"/>
              </a:ext>
            </a:extLst>
          </p:cNvPr>
          <p:cNvSpPr txBox="1"/>
          <p:nvPr/>
        </p:nvSpPr>
        <p:spPr>
          <a:xfrm>
            <a:off x="3343896" y="7268690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pic>
        <p:nvPicPr>
          <p:cNvPr id="189" name="Picture 188">
            <a:extLst>
              <a:ext uri="{FF2B5EF4-FFF2-40B4-BE49-F238E27FC236}">
                <a16:creationId xmlns:a16="http://schemas.microsoft.com/office/drawing/2014/main" id="{866D5BD8-CC3F-1C97-D356-5838321A392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325" y="2404473"/>
            <a:ext cx="760651" cy="914400"/>
          </a:xfrm>
          <a:prstGeom prst="rect">
            <a:avLst/>
          </a:prstGeom>
        </p:spPr>
      </p:pic>
      <p:pic>
        <p:nvPicPr>
          <p:cNvPr id="191" name="Picture 190">
            <a:extLst>
              <a:ext uri="{FF2B5EF4-FFF2-40B4-BE49-F238E27FC236}">
                <a16:creationId xmlns:a16="http://schemas.microsoft.com/office/drawing/2014/main" id="{52E0BAC0-B7F4-3B2E-3E99-ADF1D72614C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687" y="2405453"/>
            <a:ext cx="566442" cy="914400"/>
          </a:xfrm>
          <a:prstGeom prst="rect">
            <a:avLst/>
          </a:prstGeom>
        </p:spPr>
      </p:pic>
      <p:pic>
        <p:nvPicPr>
          <p:cNvPr id="193" name="Picture 192">
            <a:extLst>
              <a:ext uri="{FF2B5EF4-FFF2-40B4-BE49-F238E27FC236}">
                <a16:creationId xmlns:a16="http://schemas.microsoft.com/office/drawing/2014/main" id="{624834F3-F3E5-4503-2439-06E1D7B5E64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264" y="2419172"/>
            <a:ext cx="760651" cy="9144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463893-4160-2028-E158-CDE3D9F017D4}"/>
              </a:ext>
            </a:extLst>
          </p:cNvPr>
          <p:cNvCxnSpPr>
            <a:cxnSpLocks/>
          </p:cNvCxnSpPr>
          <p:nvPr/>
        </p:nvCxnSpPr>
        <p:spPr>
          <a:xfrm>
            <a:off x="2402792" y="7064909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77E83E2-FA81-A5AC-54F4-CA448F835847}"/>
              </a:ext>
            </a:extLst>
          </p:cNvPr>
          <p:cNvSpPr txBox="1"/>
          <p:nvPr/>
        </p:nvSpPr>
        <p:spPr>
          <a:xfrm>
            <a:off x="2181434" y="703163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2593890" y="7066870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>
            <a:off x="2574016" y="7037420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0A5157CA-11F8-77AC-E869-9DBBD6B8054D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04226" y="7060646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A8215D4-27FA-CD1B-4877-7658BFA60F34}"/>
              </a:ext>
            </a:extLst>
          </p:cNvPr>
          <p:cNvSpPr txBox="1"/>
          <p:nvPr/>
        </p:nvSpPr>
        <p:spPr>
          <a:xfrm>
            <a:off x="2330299" y="7268690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989119" y="8620326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1153078" y="8587053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99D909C-564F-2343-3F2A-BC59A6F0DED6}"/>
              </a:ext>
            </a:extLst>
          </p:cNvPr>
          <p:cNvCxnSpPr>
            <a:cxnSpLocks/>
          </p:cNvCxnSpPr>
          <p:nvPr/>
        </p:nvCxnSpPr>
        <p:spPr>
          <a:xfrm>
            <a:off x="1818578" y="8622287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032346-4F81-3CB4-BE27-8081F54AD8D0}"/>
              </a:ext>
            </a:extLst>
          </p:cNvPr>
          <p:cNvSpPr txBox="1"/>
          <p:nvPr/>
        </p:nvSpPr>
        <p:spPr>
          <a:xfrm>
            <a:off x="1741194" y="8592837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63B37B0F-3EAD-B654-29CD-AD7A324AE44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51473" y="8478847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CC44A39-5771-8B94-B354-F51766A4C992}"/>
              </a:ext>
            </a:extLst>
          </p:cNvPr>
          <p:cNvSpPr txBox="1"/>
          <p:nvPr/>
        </p:nvSpPr>
        <p:spPr>
          <a:xfrm>
            <a:off x="1370136" y="8824582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3315041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7BC360-B752-BE0A-17AE-16B2BA0A33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977" y="466189"/>
            <a:ext cx="687823" cy="91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BB68AD-C6B9-E0C1-0C2A-6258BE8063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271" y="1698490"/>
            <a:ext cx="760651" cy="9144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D43ED2-23A1-6F67-9D99-A7B6760F8D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60" y="4011403"/>
            <a:ext cx="2505534" cy="124245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FB5443A-AA5F-B30C-5147-515FC25071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86" y="2989166"/>
            <a:ext cx="2822475" cy="9593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C51851-396C-837A-544B-A9A725B2B5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45" y="466189"/>
            <a:ext cx="2217219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B9D56D-12C3-01AC-D61A-AFE3CBC06F3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978" y="466189"/>
            <a:ext cx="566442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96E4CE-27FC-A433-5844-074959E338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271" y="466189"/>
            <a:ext cx="1108609" cy="914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8F481B-A641-2049-95B7-C629B23F408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71" y="1704604"/>
            <a:ext cx="3778980" cy="914400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0FA2E562-249F-A301-B3A3-3339FDB6390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53" y="5945827"/>
            <a:ext cx="2063469" cy="914400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972" y="5945827"/>
            <a:ext cx="1675051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56350" y="5418486"/>
            <a:ext cx="5279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ICB response related CD8T cells (tumor: skin;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1:2)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393316"/>
            <a:ext cx="35525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2. Predicting phenotype using PENCIL.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463" y="5945827"/>
            <a:ext cx="566443" cy="9144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089" y="5945827"/>
            <a:ext cx="1521303" cy="914400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739283" y="57446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458458" y="574464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489604" y="57446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958277" y="575059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36980" y="6795686"/>
            <a:ext cx="10698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851159" y="6762413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539207" y="6797647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627522" y="6768197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460831" y="6789906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366194" y="676045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986280" y="6789494"/>
            <a:ext cx="5486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3101321" y="6756221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551206" y="6791455"/>
            <a:ext cx="7406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884222" y="6762005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629972" y="6785318"/>
            <a:ext cx="4297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677395" y="6752045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078983" y="6787279"/>
            <a:ext cx="6949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363706" y="6757829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64389" y="639220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53484" y="6638872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51943" y="6590575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67560" y="6638743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77999" y="697735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323674" y="69828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911512" y="698217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4792"/>
            <a:ext cx="5576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tumor tissue related CD8T cells (tumor: HNSCC;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2:1)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1754203" y="30184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 (test 1)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423274" y="301843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1149877" y="15421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458794" y="1315661"/>
            <a:ext cx="89611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627978" y="1282388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1371859" y="1317622"/>
            <a:ext cx="93268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1493027" y="128817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2903336" y="30779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GSE162025 (test 2)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364139" y="1315475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252506" y="128220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3748562" y="1317436"/>
            <a:ext cx="3474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3645088" y="128798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454984" y="902566"/>
            <a:ext cx="467610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463893-4160-2028-E158-CDE3D9F017D4}"/>
              </a:ext>
            </a:extLst>
          </p:cNvPr>
          <p:cNvCxnSpPr>
            <a:cxnSpLocks/>
          </p:cNvCxnSpPr>
          <p:nvPr/>
        </p:nvCxnSpPr>
        <p:spPr>
          <a:xfrm>
            <a:off x="2747649" y="1315475"/>
            <a:ext cx="914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77E83E2-FA81-A5AC-54F4-CA448F835847}"/>
              </a:ext>
            </a:extLst>
          </p:cNvPr>
          <p:cNvSpPr txBox="1"/>
          <p:nvPr/>
        </p:nvSpPr>
        <p:spPr>
          <a:xfrm>
            <a:off x="2359085" y="128220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2860370" y="1317436"/>
            <a:ext cx="914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>
            <a:off x="2751667" y="128798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455080" y="2554593"/>
            <a:ext cx="24597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1434159" y="2521320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99D909C-564F-2343-3F2A-BC59A6F0DED6}"/>
              </a:ext>
            </a:extLst>
          </p:cNvPr>
          <p:cNvCxnSpPr>
            <a:cxnSpLocks/>
          </p:cNvCxnSpPr>
          <p:nvPr/>
        </p:nvCxnSpPr>
        <p:spPr>
          <a:xfrm>
            <a:off x="2935678" y="2556554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032346-4F81-3CB4-BE27-8081F54AD8D0}"/>
              </a:ext>
            </a:extLst>
          </p:cNvPr>
          <p:cNvSpPr txBox="1"/>
          <p:nvPr/>
        </p:nvSpPr>
        <p:spPr>
          <a:xfrm>
            <a:off x="3130002" y="2527104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0D6BE90-2F5E-1002-115C-FDBD561521EC}"/>
              </a:ext>
            </a:extLst>
          </p:cNvPr>
          <p:cNvSpPr txBox="1"/>
          <p:nvPr/>
        </p:nvSpPr>
        <p:spPr>
          <a:xfrm>
            <a:off x="179969" y="3957853"/>
            <a:ext cx="5449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Marker genes, pathways, enrichment of signatures, ICGs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DD58010-CFBD-A12A-60D5-B0731C76FF22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719" b="67301"/>
          <a:stretch/>
        </p:blipFill>
        <p:spPr>
          <a:xfrm>
            <a:off x="3042129" y="3054561"/>
            <a:ext cx="1717523" cy="93617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99D13D21-FE7E-AB69-9B30-5A55CC1403F8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84" t="75027" r="29257"/>
          <a:stretch/>
        </p:blipFill>
        <p:spPr>
          <a:xfrm>
            <a:off x="3498685" y="4491812"/>
            <a:ext cx="1136840" cy="785244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305A4BA-6FC2-5BBC-53B5-491F707981F8}"/>
              </a:ext>
            </a:extLst>
          </p:cNvPr>
          <p:cNvSpPr txBox="1"/>
          <p:nvPr/>
        </p:nvSpPr>
        <p:spPr>
          <a:xfrm>
            <a:off x="213128" y="7185733"/>
            <a:ext cx="457926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Curate a new signature predicting </a:t>
            </a:r>
            <a:r>
              <a:rPr lang="en-US" dirty="0" err="1">
                <a:highlight>
                  <a:srgbClr val="FFFF00"/>
                </a:highlight>
              </a:rPr>
              <a:t>icb</a:t>
            </a:r>
            <a:r>
              <a:rPr lang="en-US" dirty="0">
                <a:highlight>
                  <a:srgbClr val="FFFF00"/>
                </a:highlight>
              </a:rPr>
              <a:t> response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Using GSVA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(0) Test on three datasets</a:t>
            </a:r>
          </a:p>
          <a:p>
            <a:r>
              <a:rPr lang="en-US" dirty="0">
                <a:highlight>
                  <a:srgbClr val="FFFF00"/>
                </a:highlight>
              </a:rPr>
              <a:t>(1) Test on bulk! </a:t>
            </a:r>
            <a:r>
              <a:rPr lang="en-US" dirty="0">
                <a:highlight>
                  <a:srgbClr val="FFFF00"/>
                </a:highlight>
                <a:sym typeface="Wingdings" pitchFamily="2" charset="2"/>
              </a:rPr>
              <a:t> many datasets</a:t>
            </a:r>
          </a:p>
          <a:p>
            <a:r>
              <a:rPr lang="en-US" dirty="0">
                <a:highlight>
                  <a:srgbClr val="FFFF00"/>
                </a:highlight>
                <a:sym typeface="Wingdings" pitchFamily="2" charset="2"/>
              </a:rPr>
              <a:t>(2) Test on other cancer types (HNSCC, breast)</a:t>
            </a:r>
            <a:endParaRPr lang="en-US" dirty="0">
              <a:highlight>
                <a:srgbClr val="FFFF00"/>
              </a:highligh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887B1E-2AEA-7D8B-31AE-485345B4DE94}"/>
              </a:ext>
            </a:extLst>
          </p:cNvPr>
          <p:cNvCxnSpPr>
            <a:cxnSpLocks/>
          </p:cNvCxnSpPr>
          <p:nvPr/>
        </p:nvCxnSpPr>
        <p:spPr>
          <a:xfrm>
            <a:off x="474246" y="2146768"/>
            <a:ext cx="465161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BB16C5-DDB8-9500-99E0-A3432B135017}"/>
              </a:ext>
            </a:extLst>
          </p:cNvPr>
          <p:cNvSpPr txBox="1"/>
          <p:nvPr/>
        </p:nvSpPr>
        <p:spPr>
          <a:xfrm>
            <a:off x="4102240" y="30431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2AB821-C23E-2FC2-BDB7-71F77BBB23E0}"/>
              </a:ext>
            </a:extLst>
          </p:cNvPr>
          <p:cNvSpPr txBox="1"/>
          <p:nvPr/>
        </p:nvSpPr>
        <p:spPr>
          <a:xfrm>
            <a:off x="4098946" y="153907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5)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32A093-764D-C7E6-A812-B6AF2402B860}"/>
              </a:ext>
            </a:extLst>
          </p:cNvPr>
          <p:cNvCxnSpPr>
            <a:cxnSpLocks/>
          </p:cNvCxnSpPr>
          <p:nvPr/>
        </p:nvCxnSpPr>
        <p:spPr>
          <a:xfrm>
            <a:off x="4754504" y="132353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2364943-9F86-FFCA-4CC6-C5086DA687F4}"/>
              </a:ext>
            </a:extLst>
          </p:cNvPr>
          <p:cNvSpPr txBox="1"/>
          <p:nvPr/>
        </p:nvSpPr>
        <p:spPr>
          <a:xfrm>
            <a:off x="4645805" y="1294088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80A787E-FB14-38F4-8BB3-5AE3D298CF4A}"/>
              </a:ext>
            </a:extLst>
          </p:cNvPr>
          <p:cNvCxnSpPr>
            <a:cxnSpLocks/>
          </p:cNvCxnSpPr>
          <p:nvPr/>
        </p:nvCxnSpPr>
        <p:spPr>
          <a:xfrm>
            <a:off x="4681521" y="2552078"/>
            <a:ext cx="3931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00F4FBE-6774-F7FC-8097-8213DA7EEE3C}"/>
              </a:ext>
            </a:extLst>
          </p:cNvPr>
          <p:cNvSpPr txBox="1"/>
          <p:nvPr/>
        </p:nvSpPr>
        <p:spPr>
          <a:xfrm>
            <a:off x="4609397" y="2522628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</p:spTree>
    <p:extLst>
      <p:ext uri="{BB962C8B-B14F-4D97-AF65-F5344CB8AC3E}">
        <p14:creationId xmlns:p14="http://schemas.microsoft.com/office/powerpoint/2010/main" val="1096856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7BC360-B752-BE0A-17AE-16B2BA0A33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16"/>
          <a:stretch/>
        </p:blipFill>
        <p:spPr>
          <a:xfrm>
            <a:off x="4709099" y="4338876"/>
            <a:ext cx="398827" cy="91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BB68AD-C6B9-E0C1-0C2A-6258BE8063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29"/>
          <a:stretch/>
        </p:blipFill>
        <p:spPr>
          <a:xfrm>
            <a:off x="4630339" y="5571177"/>
            <a:ext cx="476709" cy="9144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D43ED2-23A1-6F67-9D99-A7B6760F8D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60" y="7884090"/>
            <a:ext cx="2505534" cy="124245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FB5443A-AA5F-B30C-5147-515FC25071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86" y="6861853"/>
            <a:ext cx="2822475" cy="9593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C51851-396C-837A-544B-A9A725B2B5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433" y="4338876"/>
            <a:ext cx="2217219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B9D56D-12C3-01AC-D61A-AFE3CBC06F3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02"/>
          <a:stretch/>
        </p:blipFill>
        <p:spPr>
          <a:xfrm>
            <a:off x="3415103" y="4338876"/>
            <a:ext cx="292837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96E4CE-27FC-A433-5844-074959E3381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7"/>
          <a:stretch/>
        </p:blipFill>
        <p:spPr>
          <a:xfrm>
            <a:off x="3732252" y="4338876"/>
            <a:ext cx="834265" cy="914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8F481B-A641-2049-95B7-C629B23F408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89" y="5577291"/>
            <a:ext cx="3778980" cy="914400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0FA2E562-249F-A301-B3A3-3339FDB6390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53" y="584877"/>
            <a:ext cx="2063469" cy="914400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41"/>
          <a:stretch/>
        </p:blipFill>
        <p:spPr>
          <a:xfrm>
            <a:off x="2523490" y="584877"/>
            <a:ext cx="1396301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56350" y="57536"/>
            <a:ext cx="5279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ICB response related CD8T cells (tumor: skin;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1:2)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393316"/>
            <a:ext cx="35525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2. Predicting phenotype using PENCIL.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256926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56"/>
          <a:stretch/>
        </p:blipFill>
        <p:spPr>
          <a:xfrm>
            <a:off x="2218086" y="584877"/>
            <a:ext cx="290267" cy="9144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23"/>
          <a:stretch/>
        </p:blipFill>
        <p:spPr>
          <a:xfrm>
            <a:off x="3971503" y="584877"/>
            <a:ext cx="1242553" cy="914400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721949" y="429134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338282" y="429134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144512" y="429134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741672" y="435083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36980" y="1434736"/>
            <a:ext cx="10698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851159" y="1401463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539207" y="1436697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627522" y="1407247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262278" y="1428956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167641" y="139950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563048" y="1428544"/>
            <a:ext cx="5486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2678089" y="1395271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127974" y="1430505"/>
            <a:ext cx="7406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460990" y="1401055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018636" y="1424368"/>
            <a:ext cx="4297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066059" y="1391095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4467647" y="1426329"/>
            <a:ext cx="6949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4752370" y="1396879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64389" y="103125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53484" y="1277922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28711" y="1229625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56224" y="1277793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77999" y="161640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2900442" y="162188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300176" y="162122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3877479"/>
            <a:ext cx="5576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tumor tissue related CD8T cells (tumor: HNSCC;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2:1)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2906114" y="4185890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1711761" y="4185890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2035887" y="5414789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1480082" y="5188348"/>
            <a:ext cx="89611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1649266" y="5155075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2393147" y="5190309"/>
            <a:ext cx="93268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2514315" y="5160859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3728674" y="4191839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GSE162025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779776" y="5188162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668143" y="5154889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4164199" y="5190123"/>
            <a:ext cx="3474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4060725" y="5160673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1466603" y="4785192"/>
            <a:ext cx="366448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463893-4160-2028-E158-CDE3D9F017D4}"/>
              </a:ext>
            </a:extLst>
          </p:cNvPr>
          <p:cNvCxnSpPr>
            <a:cxnSpLocks/>
          </p:cNvCxnSpPr>
          <p:nvPr/>
        </p:nvCxnSpPr>
        <p:spPr>
          <a:xfrm>
            <a:off x="3460170" y="5188162"/>
            <a:ext cx="914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77E83E2-FA81-A5AC-54F4-CA448F835847}"/>
              </a:ext>
            </a:extLst>
          </p:cNvPr>
          <p:cNvSpPr txBox="1"/>
          <p:nvPr/>
        </p:nvSpPr>
        <p:spPr>
          <a:xfrm rot="18652075">
            <a:off x="3083485" y="5249894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3572891" y="5190123"/>
            <a:ext cx="914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 rot="18652075">
            <a:off x="3268244" y="5255678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784498" y="6427280"/>
            <a:ext cx="24597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1763577" y="6394007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99D909C-564F-2343-3F2A-BC59A6F0DED6}"/>
              </a:ext>
            </a:extLst>
          </p:cNvPr>
          <p:cNvCxnSpPr>
            <a:cxnSpLocks/>
          </p:cNvCxnSpPr>
          <p:nvPr/>
        </p:nvCxnSpPr>
        <p:spPr>
          <a:xfrm>
            <a:off x="3265096" y="6429241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032346-4F81-3CB4-BE27-8081F54AD8D0}"/>
              </a:ext>
            </a:extLst>
          </p:cNvPr>
          <p:cNvSpPr txBox="1"/>
          <p:nvPr/>
        </p:nvSpPr>
        <p:spPr>
          <a:xfrm>
            <a:off x="3459420" y="6399791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0D6BE90-2F5E-1002-115C-FDBD561521EC}"/>
              </a:ext>
            </a:extLst>
          </p:cNvPr>
          <p:cNvSpPr txBox="1"/>
          <p:nvPr/>
        </p:nvSpPr>
        <p:spPr>
          <a:xfrm>
            <a:off x="179969" y="7830540"/>
            <a:ext cx="5449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Marker genes, pathways, enrichment of signatures, ICGs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DD58010-CFBD-A12A-60D5-B0731C76FF22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719" b="67301"/>
          <a:stretch/>
        </p:blipFill>
        <p:spPr>
          <a:xfrm>
            <a:off x="3042129" y="6927248"/>
            <a:ext cx="1717523" cy="93617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99D13D21-FE7E-AB69-9B30-5A55CC1403F8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84" t="75027" r="29257"/>
          <a:stretch/>
        </p:blipFill>
        <p:spPr>
          <a:xfrm>
            <a:off x="3498685" y="8364499"/>
            <a:ext cx="1136840" cy="785244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305A4BA-6FC2-5BBC-53B5-491F707981F8}"/>
              </a:ext>
            </a:extLst>
          </p:cNvPr>
          <p:cNvSpPr txBox="1"/>
          <p:nvPr/>
        </p:nvSpPr>
        <p:spPr>
          <a:xfrm>
            <a:off x="213128" y="1824783"/>
            <a:ext cx="457926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Curate a new signature predicting </a:t>
            </a:r>
            <a:r>
              <a:rPr lang="en-US" dirty="0" err="1">
                <a:highlight>
                  <a:srgbClr val="FFFF00"/>
                </a:highlight>
              </a:rPr>
              <a:t>icb</a:t>
            </a:r>
            <a:r>
              <a:rPr lang="en-US" dirty="0">
                <a:highlight>
                  <a:srgbClr val="FFFF00"/>
                </a:highlight>
              </a:rPr>
              <a:t> response</a:t>
            </a:r>
          </a:p>
          <a:p>
            <a:r>
              <a:rPr lang="en-US" dirty="0">
                <a:highlight>
                  <a:srgbClr val="FFFF00"/>
                </a:highlight>
              </a:rPr>
              <a:t>Using GSVA</a:t>
            </a:r>
          </a:p>
          <a:p>
            <a:r>
              <a:rPr lang="en-US" dirty="0">
                <a:highlight>
                  <a:srgbClr val="FFFF00"/>
                </a:highlight>
              </a:rPr>
              <a:t>(0) Test on three datasets</a:t>
            </a:r>
          </a:p>
          <a:p>
            <a:r>
              <a:rPr lang="en-US" dirty="0">
                <a:highlight>
                  <a:srgbClr val="FFFF00"/>
                </a:highlight>
              </a:rPr>
              <a:t>(1) Test on bulk! </a:t>
            </a:r>
            <a:r>
              <a:rPr lang="en-US" dirty="0">
                <a:highlight>
                  <a:srgbClr val="FFFF00"/>
                </a:highlight>
                <a:sym typeface="Wingdings" pitchFamily="2" charset="2"/>
              </a:rPr>
              <a:t> many datasets</a:t>
            </a:r>
          </a:p>
          <a:p>
            <a:r>
              <a:rPr lang="en-US" dirty="0">
                <a:highlight>
                  <a:srgbClr val="FFFF00"/>
                </a:highlight>
                <a:sym typeface="Wingdings" pitchFamily="2" charset="2"/>
              </a:rPr>
              <a:t>(2) Test on other cancer types (HNSCC, breast)</a:t>
            </a:r>
            <a:endParaRPr lang="en-US" dirty="0">
              <a:highlight>
                <a:srgbClr val="FFFF00"/>
              </a:highligh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887B1E-2AEA-7D8B-31AE-485345B4DE94}"/>
              </a:ext>
            </a:extLst>
          </p:cNvPr>
          <p:cNvCxnSpPr>
            <a:cxnSpLocks/>
          </p:cNvCxnSpPr>
          <p:nvPr/>
        </p:nvCxnSpPr>
        <p:spPr>
          <a:xfrm>
            <a:off x="474246" y="6019455"/>
            <a:ext cx="465161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BB16C5-DDB8-9500-99E0-A3432B135017}"/>
              </a:ext>
            </a:extLst>
          </p:cNvPr>
          <p:cNvSpPr txBox="1"/>
          <p:nvPr/>
        </p:nvSpPr>
        <p:spPr>
          <a:xfrm>
            <a:off x="4458499" y="4188360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2AB821-C23E-2FC2-BDB7-71F77BBB23E0}"/>
              </a:ext>
            </a:extLst>
          </p:cNvPr>
          <p:cNvSpPr txBox="1"/>
          <p:nvPr/>
        </p:nvSpPr>
        <p:spPr>
          <a:xfrm>
            <a:off x="4455204" y="5411760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32A093-764D-C7E6-A812-B6AF2402B860}"/>
              </a:ext>
            </a:extLst>
          </p:cNvPr>
          <p:cNvCxnSpPr>
            <a:cxnSpLocks/>
          </p:cNvCxnSpPr>
          <p:nvPr/>
        </p:nvCxnSpPr>
        <p:spPr>
          <a:xfrm>
            <a:off x="4742630" y="5196225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2364943-9F86-FFCA-4CC6-C5086DA687F4}"/>
              </a:ext>
            </a:extLst>
          </p:cNvPr>
          <p:cNvSpPr txBox="1"/>
          <p:nvPr/>
        </p:nvSpPr>
        <p:spPr>
          <a:xfrm>
            <a:off x="4633931" y="5166775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80A787E-FB14-38F4-8BB3-5AE3D298CF4A}"/>
              </a:ext>
            </a:extLst>
          </p:cNvPr>
          <p:cNvCxnSpPr>
            <a:cxnSpLocks/>
          </p:cNvCxnSpPr>
          <p:nvPr/>
        </p:nvCxnSpPr>
        <p:spPr>
          <a:xfrm>
            <a:off x="4669647" y="6424765"/>
            <a:ext cx="3931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00F4FBE-6774-F7FC-8097-8213DA7EEE3C}"/>
              </a:ext>
            </a:extLst>
          </p:cNvPr>
          <p:cNvSpPr txBox="1"/>
          <p:nvPr/>
        </p:nvSpPr>
        <p:spPr>
          <a:xfrm>
            <a:off x="4597523" y="6395315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34420F9-5D0D-EA3E-04C3-1CE49774113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0" y="4207818"/>
            <a:ext cx="1052650" cy="10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202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C618EE3-3679-3D5A-0353-912F946BC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634957"/>
            <a:ext cx="2063469" cy="9144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D4D6826-BF5D-5243-51F0-D1AB6CBCAA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804" y="634957"/>
            <a:ext cx="760651" cy="9144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67B7C5F-89A1-EB68-A101-A0A202C963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737" y="634957"/>
            <a:ext cx="566442" cy="9144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40A050F8-8064-87C5-4D3D-D43EAC46F1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460" y="634957"/>
            <a:ext cx="760651" cy="914400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340" y="2313140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389" y="2313140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642" y="2313140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" y="2313140"/>
            <a:ext cx="1683143" cy="118872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4094818"/>
            <a:ext cx="26970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3. PENCIL may overfit data.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84703" y="1858178"/>
            <a:ext cx="55086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HPV infection related CD8T cells (tumor: HNSCC;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1:2)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4224618" y="2131250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3)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70447" y="2131250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3036176" y="2131250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2)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75183" y="3419567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39142" y="338629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04642" y="3421528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27258" y="339207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3143273" y="3419567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3481147" y="338629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4915597" y="3413787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4820960" y="3384337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1673915" y="2137199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1)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2156761" y="3419381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1935403" y="3386108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2347859" y="3421342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2327985" y="3391892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73042" y="289474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7537" y="3278088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358195" y="3415118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56200" y="3623823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2084268" y="3623162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06047F-5D17-FA19-8C70-5DBFC9810C94}"/>
              </a:ext>
            </a:extLst>
          </p:cNvPr>
          <p:cNvSpPr txBox="1"/>
          <p:nvPr/>
        </p:nvSpPr>
        <p:spPr>
          <a:xfrm>
            <a:off x="51702" y="30646"/>
            <a:ext cx="46623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sex related CD8T cells (tumor: skin;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2.1:1)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39282A-49A7-9150-2F82-3D1E7C7A4709}"/>
              </a:ext>
            </a:extLst>
          </p:cNvPr>
          <p:cNvSpPr txBox="1"/>
          <p:nvPr/>
        </p:nvSpPr>
        <p:spPr>
          <a:xfrm>
            <a:off x="1662937" y="35680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D2B93-3888-FFD2-EF1E-F6335BE43FBE}"/>
              </a:ext>
            </a:extLst>
          </p:cNvPr>
          <p:cNvSpPr txBox="1"/>
          <p:nvPr/>
        </p:nvSpPr>
        <p:spPr>
          <a:xfrm>
            <a:off x="382112" y="35680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B28A0D-4CE3-8D70-24EA-FA35220AC3FE}"/>
              </a:ext>
            </a:extLst>
          </p:cNvPr>
          <p:cNvSpPr txBox="1"/>
          <p:nvPr/>
        </p:nvSpPr>
        <p:spPr>
          <a:xfrm>
            <a:off x="4512533" y="35680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GSE145328 (test 3)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639EB4-9C65-FA76-7D0C-A051657EBB15}"/>
              </a:ext>
            </a:extLst>
          </p:cNvPr>
          <p:cNvSpPr txBox="1"/>
          <p:nvPr/>
        </p:nvSpPr>
        <p:spPr>
          <a:xfrm>
            <a:off x="2949856" y="36275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GSE144236 (test 2)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26474E-ABBD-9643-C77F-BFF962962E33}"/>
              </a:ext>
            </a:extLst>
          </p:cNvPr>
          <p:cNvCxnSpPr>
            <a:cxnSpLocks/>
          </p:cNvCxnSpPr>
          <p:nvPr/>
        </p:nvCxnSpPr>
        <p:spPr>
          <a:xfrm>
            <a:off x="402196" y="1500445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0A1A76A-C525-6459-2850-80019F2E644B}"/>
              </a:ext>
            </a:extLst>
          </p:cNvPr>
          <p:cNvSpPr txBox="1"/>
          <p:nvPr/>
        </p:nvSpPr>
        <p:spPr>
          <a:xfrm>
            <a:off x="774813" y="1467172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3E00D4-3CAF-5E8D-401C-E46FFE401021}"/>
              </a:ext>
            </a:extLst>
          </p:cNvPr>
          <p:cNvCxnSpPr>
            <a:cxnSpLocks/>
          </p:cNvCxnSpPr>
          <p:nvPr/>
        </p:nvCxnSpPr>
        <p:spPr>
          <a:xfrm>
            <a:off x="1372806" y="1502406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3DBE6B8-99FD-123C-7333-0C01DE28E316}"/>
              </a:ext>
            </a:extLst>
          </p:cNvPr>
          <p:cNvSpPr txBox="1"/>
          <p:nvPr/>
        </p:nvSpPr>
        <p:spPr>
          <a:xfrm>
            <a:off x="1461121" y="1472956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B8E5A4D-E5E5-D550-043A-A40401E77BB6}"/>
              </a:ext>
            </a:extLst>
          </p:cNvPr>
          <p:cNvCxnSpPr>
            <a:cxnSpLocks/>
          </p:cNvCxnSpPr>
          <p:nvPr/>
        </p:nvCxnSpPr>
        <p:spPr>
          <a:xfrm>
            <a:off x="2220168" y="1494665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B084C7E-6919-31CF-9FD0-7FC23B7F7A9F}"/>
              </a:ext>
            </a:extLst>
          </p:cNvPr>
          <p:cNvSpPr txBox="1"/>
          <p:nvPr/>
        </p:nvSpPr>
        <p:spPr>
          <a:xfrm>
            <a:off x="2125531" y="1465215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2EBA2DF-A974-91DB-8205-90744EC12860}"/>
              </a:ext>
            </a:extLst>
          </p:cNvPr>
          <p:cNvCxnSpPr>
            <a:cxnSpLocks/>
          </p:cNvCxnSpPr>
          <p:nvPr/>
        </p:nvCxnSpPr>
        <p:spPr>
          <a:xfrm>
            <a:off x="2794532" y="1494253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B2A8E40-A0CD-27BC-9FFB-E0C12613BC78}"/>
              </a:ext>
            </a:extLst>
          </p:cNvPr>
          <p:cNvSpPr txBox="1"/>
          <p:nvPr/>
        </p:nvSpPr>
        <p:spPr>
          <a:xfrm>
            <a:off x="2912791" y="1460980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F0D51C0-2795-117D-BF3D-B162C0AFE997}"/>
              </a:ext>
            </a:extLst>
          </p:cNvPr>
          <p:cNvCxnSpPr>
            <a:cxnSpLocks/>
          </p:cNvCxnSpPr>
          <p:nvPr/>
        </p:nvCxnSpPr>
        <p:spPr>
          <a:xfrm>
            <a:off x="3410973" y="1496214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FA3DFD2-DBF8-8A81-65EE-BFB767AE6B37}"/>
              </a:ext>
            </a:extLst>
          </p:cNvPr>
          <p:cNvSpPr txBox="1"/>
          <p:nvPr/>
        </p:nvSpPr>
        <p:spPr>
          <a:xfrm>
            <a:off x="3695692" y="1466764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7145B16-B904-9B48-A7C1-856257FD3C31}"/>
              </a:ext>
            </a:extLst>
          </p:cNvPr>
          <p:cNvCxnSpPr>
            <a:cxnSpLocks/>
          </p:cNvCxnSpPr>
          <p:nvPr/>
        </p:nvCxnSpPr>
        <p:spPr>
          <a:xfrm>
            <a:off x="4569773" y="1490077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E0A32DB-F62E-B955-1AAD-1FAB0AEB6EE3}"/>
              </a:ext>
            </a:extLst>
          </p:cNvPr>
          <p:cNvSpPr txBox="1"/>
          <p:nvPr/>
        </p:nvSpPr>
        <p:spPr>
          <a:xfrm>
            <a:off x="4617196" y="1456804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36B5AE1-BFD8-CE57-B5E6-B26348B6339B}"/>
              </a:ext>
            </a:extLst>
          </p:cNvPr>
          <p:cNvCxnSpPr>
            <a:cxnSpLocks/>
          </p:cNvCxnSpPr>
          <p:nvPr/>
        </p:nvCxnSpPr>
        <p:spPr>
          <a:xfrm>
            <a:off x="5060643" y="1492038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2E11BF0E-3938-54C0-3807-275A04A8274D}"/>
              </a:ext>
            </a:extLst>
          </p:cNvPr>
          <p:cNvSpPr txBox="1"/>
          <p:nvPr/>
        </p:nvSpPr>
        <p:spPr>
          <a:xfrm>
            <a:off x="5303507" y="1462588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F11D618-5397-C2B0-25CE-B75F0EC24F0F}"/>
              </a:ext>
            </a:extLst>
          </p:cNvPr>
          <p:cNvCxnSpPr>
            <a:cxnSpLocks/>
          </p:cNvCxnSpPr>
          <p:nvPr/>
        </p:nvCxnSpPr>
        <p:spPr>
          <a:xfrm>
            <a:off x="457493" y="102613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2899139F-8779-04B6-303C-AC69DF80650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77138" y="1343631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Elbow Connector 106">
            <a:extLst>
              <a:ext uri="{FF2B5EF4-FFF2-40B4-BE49-F238E27FC236}">
                <a16:creationId xmlns:a16="http://schemas.microsoft.com/office/drawing/2014/main" id="{C65B1805-DAF5-B291-40AC-F28DE94B3F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63413" y="1295334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>
            <a:extLst>
              <a:ext uri="{FF2B5EF4-FFF2-40B4-BE49-F238E27FC236}">
                <a16:creationId xmlns:a16="http://schemas.microsoft.com/office/drawing/2014/main" id="{CF9F860F-1B16-C4B9-D7DF-8FA6A9B46BD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7361" y="1343502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8E8631E9-A797-D771-C27C-797558E2EA84}"/>
              </a:ext>
            </a:extLst>
          </p:cNvPr>
          <p:cNvSpPr txBox="1"/>
          <p:nvPr/>
        </p:nvSpPr>
        <p:spPr>
          <a:xfrm>
            <a:off x="1001653" y="1682117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49351B1-D02D-E018-375E-1D0697F4355D}"/>
              </a:ext>
            </a:extLst>
          </p:cNvPr>
          <p:cNvSpPr txBox="1"/>
          <p:nvPr/>
        </p:nvSpPr>
        <p:spPr>
          <a:xfrm>
            <a:off x="3135144" y="168759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8A2AF5C-CFA5-F3BE-A444-4D15AC843A0A}"/>
              </a:ext>
            </a:extLst>
          </p:cNvPr>
          <p:cNvSpPr txBox="1"/>
          <p:nvPr/>
        </p:nvSpPr>
        <p:spPr>
          <a:xfrm>
            <a:off x="4851313" y="1686933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3116975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4094818"/>
            <a:ext cx="6967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If train on HNSCC, PENCIL cannot predict tumor/PBMC originate of CD8T cells for melanoma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389D48F-B7FC-5970-9F61-F273FDF7A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17" y="314137"/>
            <a:ext cx="2387600" cy="143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6A7FDD-E0B1-88CA-9E5A-A8F9CA8735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517" y="314137"/>
            <a:ext cx="3238500" cy="1435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8411EC-0B0C-10B7-FC63-127D1A3E2F8A}"/>
              </a:ext>
            </a:extLst>
          </p:cNvPr>
          <p:cNvSpPr txBox="1"/>
          <p:nvPr/>
        </p:nvSpPr>
        <p:spPr>
          <a:xfrm>
            <a:off x="547934" y="191026"/>
            <a:ext cx="19143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4, all PBMC)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37386B-3F97-B34E-B3E4-40345E454994}"/>
              </a:ext>
            </a:extLst>
          </p:cNvPr>
          <p:cNvSpPr txBox="1"/>
          <p:nvPr/>
        </p:nvSpPr>
        <p:spPr>
          <a:xfrm>
            <a:off x="2977857" y="196975"/>
            <a:ext cx="22397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(test 5, all tumor tissue)</a:t>
            </a:r>
          </a:p>
        </p:txBody>
      </p:sp>
    </p:spTree>
    <p:extLst>
      <p:ext uri="{BB962C8B-B14F-4D97-AF65-F5344CB8AC3E}">
        <p14:creationId xmlns:p14="http://schemas.microsoft.com/office/powerpoint/2010/main" val="3678741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BE602A-CF59-4951-5E0D-205B2C5140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" y="480444"/>
            <a:ext cx="1755972" cy="914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90B60F4-5691-7391-1173-779215FD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694" y="480444"/>
            <a:ext cx="534074" cy="9144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784E341-2376-8C3B-14B3-966C68E450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62" y="480444"/>
            <a:ext cx="801112" cy="9144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88939A7-1179-074A-B78F-D8F30A6E15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" y="2069396"/>
            <a:ext cx="3471483" cy="9144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6669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Testing reusability of PENCIL on different phenotypes.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17318"/>
            <a:ext cx="53303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HPV infection related B cells (tumor: HNSCC;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1.5:1)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1583994" y="290390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 (test 1)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365799" y="290390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1067350" y="1843799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683477" y="1465973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847436" y="143270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1512936" y="1467934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1435552" y="1438484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2733127" y="296339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2)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416389" y="1465787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195031" y="143251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3607487" y="146774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3587613" y="143829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397509" y="878517"/>
            <a:ext cx="644652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Elbow Connector 170">
            <a:extLst>
              <a:ext uri="{FF2B5EF4-FFF2-40B4-BE49-F238E27FC236}">
                <a16:creationId xmlns:a16="http://schemas.microsoft.com/office/drawing/2014/main" id="{403BDAEF-CCA5-A84D-3C49-00B5C25187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45831" y="1324494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Elbow Connector 172">
            <a:extLst>
              <a:ext uri="{FF2B5EF4-FFF2-40B4-BE49-F238E27FC236}">
                <a16:creationId xmlns:a16="http://schemas.microsoft.com/office/drawing/2014/main" id="{F5C22C9A-CBDE-4DDA-1090-532FD24B4B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17823" y="1461524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4CB5CBE5-331A-5B86-8E86-C4527879162E}"/>
              </a:ext>
            </a:extLst>
          </p:cNvPr>
          <p:cNvSpPr txBox="1"/>
          <p:nvPr/>
        </p:nvSpPr>
        <p:spPr>
          <a:xfrm>
            <a:off x="1064494" y="167022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13A9328-693D-303A-0E35-14F6F9E7F42E}"/>
              </a:ext>
            </a:extLst>
          </p:cNvPr>
          <p:cNvSpPr txBox="1"/>
          <p:nvPr/>
        </p:nvSpPr>
        <p:spPr>
          <a:xfrm>
            <a:off x="3343896" y="166956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2230636" y="146774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>
            <a:off x="2210762" y="143829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989119" y="3021204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1153078" y="2987931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</p:spTree>
    <p:extLst>
      <p:ext uri="{BB962C8B-B14F-4D97-AF65-F5344CB8AC3E}">
        <p14:creationId xmlns:p14="http://schemas.microsoft.com/office/powerpoint/2010/main" val="206901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4E544A-DA13-9496-36FD-E7E1219C6F17}"/>
              </a:ext>
            </a:extLst>
          </p:cNvPr>
          <p:cNvSpPr txBox="1"/>
          <p:nvPr/>
        </p:nvSpPr>
        <p:spPr>
          <a:xfrm>
            <a:off x="-1328" y="9538218"/>
            <a:ext cx="646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2. A simple method identifying phenotype-related cells.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235FE0-3EE6-BFD1-1FB2-B5BB5EEB5D91}"/>
              </a:ext>
            </a:extLst>
          </p:cNvPr>
          <p:cNvSpPr/>
          <p:nvPr/>
        </p:nvSpPr>
        <p:spPr>
          <a:xfrm>
            <a:off x="300038" y="3448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FC8073E-7EC7-6502-EB06-28AC3ABE3777}"/>
              </a:ext>
            </a:extLst>
          </p:cNvPr>
          <p:cNvCxnSpPr/>
          <p:nvPr/>
        </p:nvCxnSpPr>
        <p:spPr>
          <a:xfrm>
            <a:off x="162877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D1FE841-6A8F-2605-6429-4A32A6395DF0}"/>
              </a:ext>
            </a:extLst>
          </p:cNvPr>
          <p:cNvSpPr txBox="1"/>
          <p:nvPr/>
        </p:nvSpPr>
        <p:spPr>
          <a:xfrm>
            <a:off x="1528762" y="359152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F41FFE-8D6A-FEE5-0BCB-96227143B193}"/>
              </a:ext>
            </a:extLst>
          </p:cNvPr>
          <p:cNvSpPr/>
          <p:nvPr/>
        </p:nvSpPr>
        <p:spPr>
          <a:xfrm>
            <a:off x="2886615" y="344862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A60D69-9D58-C52A-DE6F-A5F5CBC36CAC}"/>
              </a:ext>
            </a:extLst>
          </p:cNvPr>
          <p:cNvCxnSpPr/>
          <p:nvPr/>
        </p:nvCxnSpPr>
        <p:spPr>
          <a:xfrm>
            <a:off x="414445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2F66A-172A-E686-3324-0DC84968A7A9}"/>
              </a:ext>
            </a:extLst>
          </p:cNvPr>
          <p:cNvSpPr txBox="1"/>
          <p:nvPr/>
        </p:nvSpPr>
        <p:spPr>
          <a:xfrm>
            <a:off x="4044442" y="359152"/>
            <a:ext cx="22529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differential cell abundance test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8DE7B7-44F0-8155-6C56-058D34CF0AF2}"/>
              </a:ext>
            </a:extLst>
          </p:cNvPr>
          <p:cNvCxnSpPr/>
          <p:nvPr/>
        </p:nvCxnSpPr>
        <p:spPr>
          <a:xfrm>
            <a:off x="180975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771897C-B56C-6575-68DC-341A48BB082B}"/>
              </a:ext>
            </a:extLst>
          </p:cNvPr>
          <p:cNvSpPr txBox="1"/>
          <p:nvPr/>
        </p:nvSpPr>
        <p:spPr>
          <a:xfrm>
            <a:off x="80962" y="1983164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E60552-025A-B0D6-11DF-7737EC28FA93}"/>
              </a:ext>
            </a:extLst>
          </p:cNvPr>
          <p:cNvSpPr/>
          <p:nvPr/>
        </p:nvSpPr>
        <p:spPr>
          <a:xfrm>
            <a:off x="2137935" y="19831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59B21D0-A2EB-D2BF-560B-DDCA2F04FA85}"/>
              </a:ext>
            </a:extLst>
          </p:cNvPr>
          <p:cNvCxnSpPr/>
          <p:nvPr/>
        </p:nvCxnSpPr>
        <p:spPr>
          <a:xfrm>
            <a:off x="3458654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7DD32DF-2D9C-438B-F5FB-177217D5945C}"/>
              </a:ext>
            </a:extLst>
          </p:cNvPr>
          <p:cNvSpPr txBox="1"/>
          <p:nvPr/>
        </p:nvSpPr>
        <p:spPr>
          <a:xfrm>
            <a:off x="3358641" y="1983164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Make reference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51ECBA5-D1EE-E010-A906-4DC617B39E79}"/>
              </a:ext>
            </a:extLst>
          </p:cNvPr>
          <p:cNvCxnSpPr/>
          <p:nvPr/>
        </p:nvCxnSpPr>
        <p:spPr>
          <a:xfrm>
            <a:off x="180975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F5FEA3-84BF-9741-202E-495A91F907A5}"/>
              </a:ext>
            </a:extLst>
          </p:cNvPr>
          <p:cNvSpPr txBox="1"/>
          <p:nvPr/>
        </p:nvSpPr>
        <p:spPr>
          <a:xfrm>
            <a:off x="66675" y="3401881"/>
            <a:ext cx="1540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Predict on new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B8498F-C50E-473D-4775-689C17316C01}"/>
              </a:ext>
            </a:extLst>
          </p:cNvPr>
          <p:cNvSpPr/>
          <p:nvPr/>
        </p:nvSpPr>
        <p:spPr>
          <a:xfrm>
            <a:off x="2114820" y="371457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C0AFA1-4668-E703-3213-5D2BFAC390AD}"/>
              </a:ext>
            </a:extLst>
          </p:cNvPr>
          <p:cNvCxnSpPr/>
          <p:nvPr/>
        </p:nvCxnSpPr>
        <p:spPr>
          <a:xfrm>
            <a:off x="3458654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B4ECB02-98A7-3709-B290-182F3077CA45}"/>
              </a:ext>
            </a:extLst>
          </p:cNvPr>
          <p:cNvSpPr txBox="1"/>
          <p:nvPr/>
        </p:nvSpPr>
        <p:spPr>
          <a:xfrm>
            <a:off x="3344354" y="3401881"/>
            <a:ext cx="16417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Downstream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8AC1C4-0E0E-F1AA-6C41-CB4D242AB544}"/>
              </a:ext>
            </a:extLst>
          </p:cNvPr>
          <p:cNvSpPr txBox="1"/>
          <p:nvPr/>
        </p:nvSpPr>
        <p:spPr>
          <a:xfrm>
            <a:off x="4144455" y="3865334"/>
            <a:ext cx="21323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Sample level phenotype prediction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DEG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Pathway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Signature making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1341B7-6704-1A04-6933-DCD6F2089810}"/>
              </a:ext>
            </a:extLst>
          </p:cNvPr>
          <p:cNvSpPr txBox="1"/>
          <p:nvPr/>
        </p:nvSpPr>
        <p:spPr>
          <a:xfrm>
            <a:off x="24522" y="432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8E9724-31A3-27FD-28A5-781D884E74DC}"/>
              </a:ext>
            </a:extLst>
          </p:cNvPr>
          <p:cNvSpPr txBox="1"/>
          <p:nvPr/>
        </p:nvSpPr>
        <p:spPr>
          <a:xfrm>
            <a:off x="23983" y="48111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101BF7-72C1-8BE9-EEA4-2E90B804E455}"/>
              </a:ext>
            </a:extLst>
          </p:cNvPr>
          <p:cNvSpPr/>
          <p:nvPr/>
        </p:nvSpPr>
        <p:spPr>
          <a:xfrm>
            <a:off x="357728" y="5207921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1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DD6060C-6FB4-5C06-8A27-0F3E4ED8F556}"/>
              </a:ext>
            </a:extLst>
          </p:cNvPr>
          <p:cNvCxnSpPr/>
          <p:nvPr/>
        </p:nvCxnSpPr>
        <p:spPr>
          <a:xfrm>
            <a:off x="1652310" y="5748198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D7B1A7C-8882-0792-FDD9-E256286750D6}"/>
              </a:ext>
            </a:extLst>
          </p:cNvPr>
          <p:cNvSpPr txBox="1"/>
          <p:nvPr/>
        </p:nvSpPr>
        <p:spPr>
          <a:xfrm>
            <a:off x="1552297" y="5205275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190E7B-8926-B48A-FF94-223371D9C57A}"/>
              </a:ext>
            </a:extLst>
          </p:cNvPr>
          <p:cNvSpPr/>
          <p:nvPr/>
        </p:nvSpPr>
        <p:spPr>
          <a:xfrm>
            <a:off x="2963812" y="520527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F8EEB-8C45-37FC-B915-60897A067BC7}"/>
              </a:ext>
            </a:extLst>
          </p:cNvPr>
          <p:cNvSpPr/>
          <p:nvPr/>
        </p:nvSpPr>
        <p:spPr>
          <a:xfrm>
            <a:off x="357728" y="652886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2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80E81D2-2DCF-BB3D-3992-7098B61A9962}"/>
              </a:ext>
            </a:extLst>
          </p:cNvPr>
          <p:cNvCxnSpPr/>
          <p:nvPr/>
        </p:nvCxnSpPr>
        <p:spPr>
          <a:xfrm>
            <a:off x="1652310" y="7069141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C60839B-23D4-A381-653B-6F583793BD98}"/>
              </a:ext>
            </a:extLst>
          </p:cNvPr>
          <p:cNvSpPr txBox="1"/>
          <p:nvPr/>
        </p:nvSpPr>
        <p:spPr>
          <a:xfrm>
            <a:off x="1552297" y="6526218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DC4A7A-6F3A-C7B4-90B0-B56173DAC23C}"/>
              </a:ext>
            </a:extLst>
          </p:cNvPr>
          <p:cNvSpPr/>
          <p:nvPr/>
        </p:nvSpPr>
        <p:spPr>
          <a:xfrm>
            <a:off x="2963812" y="6526217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A2E51F-36F0-23A3-EFC0-E0060AF9F2E4}"/>
              </a:ext>
            </a:extLst>
          </p:cNvPr>
          <p:cNvCxnSpPr/>
          <p:nvPr/>
        </p:nvCxnSpPr>
        <p:spPr>
          <a:xfrm>
            <a:off x="4246738" y="5720960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2B78C48-24A4-DA2C-07AF-C2F1568B5C93}"/>
              </a:ext>
            </a:extLst>
          </p:cNvPr>
          <p:cNvSpPr txBox="1"/>
          <p:nvPr/>
        </p:nvSpPr>
        <p:spPr>
          <a:xfrm>
            <a:off x="4146725" y="4998746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38B2929-B0E4-B86D-C573-536EC77AA171}"/>
              </a:ext>
            </a:extLst>
          </p:cNvPr>
          <p:cNvCxnSpPr/>
          <p:nvPr/>
        </p:nvCxnSpPr>
        <p:spPr>
          <a:xfrm>
            <a:off x="4246738" y="704190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99A4D99-F5F6-5934-3E1A-6F7F1E4B37AD}"/>
              </a:ext>
            </a:extLst>
          </p:cNvPr>
          <p:cNvSpPr txBox="1"/>
          <p:nvPr/>
        </p:nvSpPr>
        <p:spPr>
          <a:xfrm>
            <a:off x="4146725" y="631969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0508DAC-DF74-209B-7270-1AE65805DB4B}"/>
              </a:ext>
            </a:extLst>
          </p:cNvPr>
          <p:cNvSpPr/>
          <p:nvPr/>
        </p:nvSpPr>
        <p:spPr>
          <a:xfrm>
            <a:off x="5258531" y="522323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4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26F01F4-D05C-5DD4-7326-B138D93A4D0D}"/>
              </a:ext>
            </a:extLst>
          </p:cNvPr>
          <p:cNvSpPr/>
          <p:nvPr/>
        </p:nvSpPr>
        <p:spPr>
          <a:xfrm>
            <a:off x="5258531" y="6544178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5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47051F-71F6-D72C-7E0D-6623E3CCD311}"/>
              </a:ext>
            </a:extLst>
          </p:cNvPr>
          <p:cNvSpPr/>
          <p:nvPr/>
        </p:nvSpPr>
        <p:spPr>
          <a:xfrm>
            <a:off x="357728" y="7792556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3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D1FF702-8DE0-FC62-0F6A-EDDD7E44912F}"/>
              </a:ext>
            </a:extLst>
          </p:cNvPr>
          <p:cNvCxnSpPr/>
          <p:nvPr/>
        </p:nvCxnSpPr>
        <p:spPr>
          <a:xfrm>
            <a:off x="1652310" y="833283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00AA8F2-E2CA-9AFD-7226-9DC9205C45A0}"/>
              </a:ext>
            </a:extLst>
          </p:cNvPr>
          <p:cNvSpPr txBox="1"/>
          <p:nvPr/>
        </p:nvSpPr>
        <p:spPr>
          <a:xfrm>
            <a:off x="1552297" y="7789910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09B502D-D421-C72A-BF4B-EDAE8B0868EB}"/>
              </a:ext>
            </a:extLst>
          </p:cNvPr>
          <p:cNvSpPr/>
          <p:nvPr/>
        </p:nvSpPr>
        <p:spPr>
          <a:xfrm>
            <a:off x="2963812" y="7789909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8717C0-B989-57F6-6D26-8462D082497F}"/>
              </a:ext>
            </a:extLst>
          </p:cNvPr>
          <p:cNvCxnSpPr/>
          <p:nvPr/>
        </p:nvCxnSpPr>
        <p:spPr>
          <a:xfrm>
            <a:off x="4246738" y="830559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2236DAD-90B5-E2BC-6358-828F532BDCDA}"/>
              </a:ext>
            </a:extLst>
          </p:cNvPr>
          <p:cNvSpPr txBox="1"/>
          <p:nvPr/>
        </p:nvSpPr>
        <p:spPr>
          <a:xfrm>
            <a:off x="4146725" y="7583382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B012CA5-B622-9AE3-1417-DE2DAC3EFB5B}"/>
              </a:ext>
            </a:extLst>
          </p:cNvPr>
          <p:cNvSpPr/>
          <p:nvPr/>
        </p:nvSpPr>
        <p:spPr>
          <a:xfrm>
            <a:off x="5258531" y="7807870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6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32F55F-C442-CDEE-589E-72787C177351}"/>
              </a:ext>
            </a:extLst>
          </p:cNvPr>
          <p:cNvSpPr txBox="1"/>
          <p:nvPr/>
        </p:nvSpPr>
        <p:spPr>
          <a:xfrm>
            <a:off x="505540" y="8974514"/>
            <a:ext cx="7319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9E35844-4744-B7E2-2525-0732DDA9D085}"/>
              </a:ext>
            </a:extLst>
          </p:cNvPr>
          <p:cNvSpPr txBox="1"/>
          <p:nvPr/>
        </p:nvSpPr>
        <p:spPr>
          <a:xfrm>
            <a:off x="5535749" y="8968970"/>
            <a:ext cx="4673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017603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520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003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795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111357</TotalTime>
  <Words>1584</Words>
  <Application>Microsoft Macintosh PowerPoint</Application>
  <PresentationFormat>A4 Paper (210x297 mm)</PresentationFormat>
  <Paragraphs>365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picb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report</dc:title>
  <dc:creator>Tiangen Chang</dc:creator>
  <cp:lastModifiedBy>Tiangen Chang (NIH/NCI)</cp:lastModifiedBy>
  <cp:revision>1929</cp:revision>
  <dcterms:created xsi:type="dcterms:W3CDTF">2022-01-17T23:31:35Z</dcterms:created>
  <dcterms:modified xsi:type="dcterms:W3CDTF">2023-07-22T01:49:41Z</dcterms:modified>
</cp:coreProperties>
</file>

<file path=docProps/thumbnail.jpeg>
</file>